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8AD"/>
    <a:srgbClr val="06914A"/>
    <a:srgbClr val="43096C"/>
    <a:srgbClr val="7D4EBC"/>
    <a:srgbClr val="A86BFA"/>
    <a:srgbClr val="7200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7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8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5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05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5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2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7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7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99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2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DA8F1-23A8-684E-BBF7-F426A0C3F944}" type="datetimeFigureOut">
              <a:rPr lang="en-US" smtClean="0"/>
              <a:t>4/9/17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92945-D54E-1C4D-92AF-6E67A0CCF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9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99468"/>
              </p:ext>
            </p:extLst>
          </p:nvPr>
        </p:nvGraphicFramePr>
        <p:xfrm>
          <a:off x="0" y="0"/>
          <a:ext cx="9144000" cy="533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/>
                      <a:r>
                        <a:rPr lang="en-US" sz="5400" b="1" i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merican Typewriter"/>
                          <a:cs typeface="American Typewriter"/>
                        </a:rPr>
                        <a:t>Pronominal Verbs</a:t>
                      </a:r>
                      <a:endParaRPr lang="en-US" sz="5400" b="1" i="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merican Typewriter"/>
                        <a:cs typeface="American Typewriter"/>
                      </a:endParaRPr>
                    </a:p>
                  </a:txBody>
                  <a:tcPr>
                    <a:solidFill>
                      <a:schemeClr val="bg1">
                        <a:lumMod val="50000"/>
                        <a:alpha val="40000"/>
                      </a:schemeClr>
                    </a:solidFill>
                  </a:tcPr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300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 </a:t>
                      </a:r>
                      <a:r>
                        <a:rPr lang="en-US" sz="3600" dirty="0" smtClean="0">
                          <a:solidFill>
                            <a:srgbClr val="0000FF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pronominal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verb is a verb that uses </a:t>
                      </a:r>
                      <a:r>
                        <a:rPr lang="en-US" sz="36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reflexive pronouns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. 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300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There are several types such as: </a:t>
                      </a:r>
                      <a:r>
                        <a:rPr lang="en-US" sz="36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reflexive verbs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, </a:t>
                      </a:r>
                      <a:r>
                        <a:rPr lang="en-US" sz="3600" baseline="0" dirty="0" smtClean="0">
                          <a:solidFill>
                            <a:srgbClr val="008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reciprocal verbs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, and </a:t>
                      </a:r>
                      <a:r>
                        <a:rPr lang="en-US" sz="3600" baseline="0" dirty="0" smtClean="0">
                          <a:solidFill>
                            <a:srgbClr val="7200A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idiomatic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pronominal verbs (meaning changes).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75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04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684386"/>
              </p:ext>
            </p:extLst>
          </p:nvPr>
        </p:nvGraphicFramePr>
        <p:xfrm>
          <a:off x="0" y="0"/>
          <a:ext cx="9144000" cy="5031168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halkduster"/>
                          <a:cs typeface="Chalkduster"/>
                        </a:rPr>
                        <a:t>Verbos reflexivos</a:t>
                      </a:r>
                      <a:endParaRPr lang="en-US" sz="540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halkduster"/>
                        <a:cs typeface="Chalkduster"/>
                      </a:endParaRPr>
                    </a:p>
                  </a:txBody>
                  <a:tcPr/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300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 </a:t>
                      </a:r>
                      <a:r>
                        <a:rPr lang="en-US" sz="3600" dirty="0" smtClean="0">
                          <a:solidFill>
                            <a:srgbClr val="0000FF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reflexive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verb is used when someone does something </a:t>
                      </a:r>
                      <a:r>
                        <a:rPr lang="en-US" sz="3600" baseline="0" dirty="0" smtClean="0">
                          <a:solidFill>
                            <a:srgbClr val="7200A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to or for themselves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. </a:t>
                      </a:r>
                    </a:p>
                    <a:p>
                      <a:pPr marL="285750" indent="-28575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300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Add a </a:t>
                      </a:r>
                      <a:r>
                        <a:rPr lang="en-US" sz="36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reflexive pronoun 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in front of the verb to show who the action is being done to.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83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551552"/>
              </p:ext>
            </p:extLst>
          </p:nvPr>
        </p:nvGraphicFramePr>
        <p:xfrm>
          <a:off x="0" y="0"/>
          <a:ext cx="9144000" cy="497122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9144000"/>
              </a:tblGrid>
              <a:tr h="889834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urrito Regular"/>
                          <a:cs typeface="Burrito Regular"/>
                        </a:rPr>
                        <a:t>Verbos reflexivos</a:t>
                      </a:r>
                      <a:endParaRPr lang="en-US" sz="600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Burrito Regular"/>
                        <a:cs typeface="Burrito Regular"/>
                      </a:endParaRPr>
                    </a:p>
                  </a:txBody>
                  <a:tcPr/>
                </a:tc>
              </a:tr>
              <a:tr h="3965387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Here are the </a:t>
                      </a:r>
                      <a:r>
                        <a:rPr lang="en-US" sz="4000" baseline="0" dirty="0" smtClean="0">
                          <a:solidFill>
                            <a:srgbClr val="0000FF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Reflexive Pronouns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</a:rPr>
                        <a:t>:</a:t>
                      </a:r>
                      <a:endParaRPr lang="en-US" sz="3200" baseline="0" dirty="0" smtClean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96149"/>
              </p:ext>
            </p:extLst>
          </p:nvPr>
        </p:nvGraphicFramePr>
        <p:xfrm>
          <a:off x="1281217" y="2013240"/>
          <a:ext cx="6096000" cy="24688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rgbClr val="A86B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nos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rgbClr val="A86BF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te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rgbClr val="7D4E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os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rgbClr val="7D4EB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rgbClr val="A86B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rgbClr val="A86B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748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430992"/>
              </p:ext>
            </p:extLst>
          </p:nvPr>
        </p:nvGraphicFramePr>
        <p:xfrm>
          <a:off x="0" y="0"/>
          <a:ext cx="9144000" cy="5333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0"/>
              </a:tblGrid>
              <a:tr h="958282">
                <a:tc>
                  <a:txBody>
                    <a:bodyPr/>
                    <a:lstStyle/>
                    <a:p>
                      <a:pPr algn="ctr"/>
                      <a:r>
                        <a:rPr lang="en-US" sz="600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ertram LET"/>
                          <a:cs typeface="Bertram LET"/>
                        </a:rPr>
                        <a:t>Verbos reflexivos</a:t>
                      </a:r>
                      <a:endParaRPr lang="en-US" sz="6000" b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Bertram LET"/>
                        <a:cs typeface="Bertram LET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4270418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Example reflexive conjugation:</a:t>
                      </a:r>
                    </a:p>
                    <a:p>
                      <a:pPr marL="468313" indent="0">
                        <a:buFont typeface="Wingdings" charset="2"/>
                        <a:buNone/>
                      </a:pPr>
                      <a:r>
                        <a:rPr lang="en-US" sz="36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Mirarse</a:t>
                      </a: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 marL="285750" indent="-285750"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741060"/>
              </p:ext>
            </p:extLst>
          </p:nvPr>
        </p:nvGraphicFramePr>
        <p:xfrm>
          <a:off x="838200" y="2133600"/>
          <a:ext cx="7358152" cy="2468880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3454970"/>
                <a:gridCol w="390318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Me miro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Nos miramos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Te miras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Os miráis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 mira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Se miran</a:t>
                      </a:r>
                      <a:endParaRPr lang="en-US" sz="4800" b="1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215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34690"/>
              </p:ext>
            </p:extLst>
          </p:nvPr>
        </p:nvGraphicFramePr>
        <p:xfrm>
          <a:off x="0" y="0"/>
          <a:ext cx="9144000" cy="6978903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Britannic Bold"/>
                          <a:cs typeface="Britannic Bold"/>
                        </a:rPr>
                        <a:t>Verbos reflexivos</a:t>
                      </a:r>
                      <a:endParaRPr lang="en-US" sz="540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Britannic Bold"/>
                        <a:cs typeface="Britannic Bold"/>
                      </a:endParaRPr>
                    </a:p>
                  </a:txBody>
                  <a:tcPr/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The </a:t>
                      </a:r>
                      <a:r>
                        <a:rPr lang="en-US" sz="3600" b="1" dirty="0" smtClean="0">
                          <a:solidFill>
                            <a:srgbClr val="7200A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reflexive pronoun</a:t>
                      </a:r>
                      <a:r>
                        <a:rPr lang="en-US" sz="3600" b="1" baseline="0" dirty="0" smtClean="0">
                          <a:solidFill>
                            <a:srgbClr val="7200A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 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can be placed before the conjugated verb.</a:t>
                      </a:r>
                    </a:p>
                    <a:p>
                      <a:pPr marL="285750" indent="-28575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You may also attach it to </a:t>
                      </a:r>
                      <a:r>
                        <a:rPr lang="en-US" sz="3200" b="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the </a:t>
                      </a:r>
                      <a:r>
                        <a:rPr lang="en-US" sz="3200" b="0" baseline="0" dirty="0" smtClean="0">
                          <a:solidFill>
                            <a:srgbClr val="008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end of the infinitive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, to the </a:t>
                      </a:r>
                      <a:r>
                        <a:rPr lang="en-US" sz="3200" b="0" baseline="0" dirty="0" smtClean="0">
                          <a:solidFill>
                            <a:srgbClr val="2858AD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end of a command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, or on the </a:t>
                      </a:r>
                      <a:r>
                        <a:rPr lang="en-US" sz="3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end of the participle 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in the present progressive form.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Ella </a:t>
                      </a:r>
                      <a:r>
                        <a:rPr lang="en-US" sz="3200" baseline="0" dirty="0" smtClean="0">
                          <a:solidFill>
                            <a:srgbClr val="7200A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se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lava la cara.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Voy a lavar</a:t>
                      </a:r>
                      <a:r>
                        <a:rPr lang="en-US" sz="3200" baseline="0" dirty="0" smtClean="0">
                          <a:solidFill>
                            <a:srgbClr val="008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me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la cara.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"/>
                        <a:tabLst/>
                        <a:defRPr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¡Láva</a:t>
                      </a:r>
                      <a:r>
                        <a:rPr lang="en-US" sz="3200" baseline="0" dirty="0" smtClean="0">
                          <a:solidFill>
                            <a:srgbClr val="2858AD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te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la cara!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Estoy lavándo</a:t>
                      </a:r>
                      <a:r>
                        <a:rPr lang="en-US" sz="3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me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la cara.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326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695900"/>
              </p:ext>
            </p:extLst>
          </p:nvPr>
        </p:nvGraphicFramePr>
        <p:xfrm>
          <a:off x="0" y="0"/>
          <a:ext cx="9144000" cy="5245607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Other Pronominal Verbs</a:t>
                      </a:r>
                      <a:endParaRPr lang="en-US" sz="5400" b="1" i="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300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For </a:t>
                      </a:r>
                      <a:r>
                        <a:rPr lang="en-US" sz="36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Advanced Learners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:</a:t>
                      </a:r>
                    </a:p>
                    <a:p>
                      <a:r>
                        <a:rPr lang="en-US" sz="3200" u="sng" dirty="0" smtClean="0"/>
                        <a:t>Advanced notes: </a:t>
                      </a:r>
                      <a:r>
                        <a:rPr lang="en-US" sz="3200" dirty="0" smtClean="0"/>
                        <a:t>not all verbs with "se" are actually reflexive. We tend to lump them together because they are conjugated the same. Some verbs change meaning, have a different nuance, or just plain have to have the pronoun. Don't try to translate these verbs like a reflexive, because they won't make sense. 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370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436213"/>
              </p:ext>
            </p:extLst>
          </p:nvPr>
        </p:nvGraphicFramePr>
        <p:xfrm>
          <a:off x="0" y="0"/>
          <a:ext cx="9144000" cy="68656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Other Pronominal Verbs</a:t>
                      </a:r>
                      <a:endParaRPr lang="en-US" sz="5400" b="1" i="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For </a:t>
                      </a:r>
                      <a:r>
                        <a:rPr lang="en-US" sz="3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Advanced Learners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:</a:t>
                      </a:r>
                      <a:endParaRPr lang="en-US" sz="3200" baseline="0" dirty="0" smtClean="0">
                        <a:effectLst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/>
                        <a:t>“</a:t>
                      </a:r>
                      <a:r>
                        <a:rPr lang="en-US" sz="3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Se emotivo</a:t>
                      </a:r>
                      <a:r>
                        <a:rPr lang="en-US" sz="3200" dirty="0" smtClean="0"/>
                        <a:t>" shows completion</a:t>
                      </a:r>
                      <a:r>
                        <a:rPr lang="en-US" sz="3200" baseline="0" dirty="0" smtClean="0"/>
                        <a:t> and is</a:t>
                      </a:r>
                      <a:r>
                        <a:rPr lang="en-US" sz="3200" dirty="0" smtClean="0"/>
                        <a:t> used with verbs of consumption like to eat and to drink)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/>
                        <a:t>Comerse/Beberse: to eat/drink it all up: </a:t>
                      </a:r>
                    </a:p>
                    <a:p>
                      <a:pPr marL="868363" indent="-457200" defTabSz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"/>
                      </a:pPr>
                      <a:r>
                        <a:rPr lang="en-US" sz="3000" dirty="0" smtClean="0"/>
                        <a:t>Mi amiga come pizza (she eats pizza) vs Mi amiga se come la pizza (she eats up the whole pizza). </a:t>
                      </a:r>
                    </a:p>
                    <a:p>
                      <a:pPr marL="868363" indent="-457200" defTabSz="508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"/>
                      </a:pPr>
                      <a:r>
                        <a:rPr lang="en-US" sz="3000" dirty="0" smtClean="0"/>
                        <a:t>Bebo agua (I drink water) vs me bebo un vaso de agua (I drink a whole glass of water). </a:t>
                      </a:r>
                    </a:p>
                    <a:p>
                      <a:pPr marL="34290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r>
                        <a:rPr lang="en-US" sz="2800" i="1" dirty="0" smtClean="0"/>
                        <a:t>Notice the use of an article (el/la/un/una) with the verb that has the "se emotivo" pronoun but not with the plain verb.</a:t>
                      </a:r>
                      <a:r>
                        <a:rPr lang="en-US" sz="2800" i="1" baseline="0" dirty="0" smtClean="0"/>
                        <a:t> You eat pizza vs you eat up A whole pizza or THE whole pizza.</a:t>
                      </a:r>
                      <a:r>
                        <a:rPr lang="en-US" sz="2800" i="1" dirty="0" smtClean="0"/>
                        <a:t> </a:t>
                      </a:r>
                      <a:endParaRPr lang="en-US" sz="2800" i="1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994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259400"/>
              </p:ext>
            </p:extLst>
          </p:nvPr>
        </p:nvGraphicFramePr>
        <p:xfrm>
          <a:off x="0" y="0"/>
          <a:ext cx="9144000" cy="56286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Other Pronominal Verbs</a:t>
                      </a:r>
                      <a:endParaRPr lang="en-US" sz="5400" b="1" i="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For </a:t>
                      </a:r>
                      <a:r>
                        <a:rPr lang="en-US" sz="36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Advanced Learners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:</a:t>
                      </a:r>
                      <a:endParaRPr lang="en-US" sz="3200" baseline="0" dirty="0" smtClean="0">
                        <a:effectLst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/>
                        <a:t>Idiomatic Pronominal Verbs - the pronoun changes the meaning of a verb.</a:t>
                      </a:r>
                    </a:p>
                    <a:p>
                      <a:pPr marL="906463" indent="-457200" defTabSz="569913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charset="2"/>
                        <a:buChar char=""/>
                        <a:tabLst/>
                      </a:pPr>
                      <a:r>
                        <a:rPr lang="en-US" sz="3200" i="1" dirty="0" smtClean="0"/>
                        <a:t>Dormir: to sleep </a:t>
                      </a:r>
                      <a:r>
                        <a:rPr lang="en-US" sz="3200" dirty="0" smtClean="0"/>
                        <a:t>vs </a:t>
                      </a:r>
                      <a:r>
                        <a:rPr lang="en-US" sz="3200" i="1" dirty="0" smtClean="0"/>
                        <a:t>Dormirse: to fall asleep</a:t>
                      </a:r>
                      <a:r>
                        <a:rPr lang="en-US" sz="3200" dirty="0" smtClean="0"/>
                        <a:t>. </a:t>
                      </a:r>
                    </a:p>
                    <a:p>
                      <a:pPr marL="906463" indent="-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charset="2"/>
                        <a:buChar char=""/>
                      </a:pPr>
                      <a:r>
                        <a:rPr lang="en-US" sz="3200" i="1" dirty="0" smtClean="0"/>
                        <a:t>Morir: to die </a:t>
                      </a:r>
                      <a:r>
                        <a:rPr lang="en-US" sz="3200" dirty="0" smtClean="0"/>
                        <a:t>vs </a:t>
                      </a:r>
                      <a:r>
                        <a:rPr lang="en-US" sz="3200" i="1" dirty="0" smtClean="0"/>
                        <a:t>Morirse: to fall down dead</a:t>
                      </a:r>
                      <a:r>
                        <a:rPr lang="en-US" sz="3200" dirty="0" smtClean="0"/>
                        <a:t>. </a:t>
                      </a:r>
                    </a:p>
                    <a:p>
                      <a:pPr marL="906463" indent="-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charset="2"/>
                        <a:buChar char=""/>
                      </a:pPr>
                      <a:r>
                        <a:rPr lang="en-US" sz="3200" i="1" dirty="0" smtClean="0"/>
                        <a:t>Llevar: to take/carry </a:t>
                      </a:r>
                      <a:r>
                        <a:rPr lang="en-US" sz="3200" dirty="0" smtClean="0"/>
                        <a:t>vs </a:t>
                      </a:r>
                      <a:r>
                        <a:rPr lang="en-US" sz="3200" i="1" dirty="0" smtClean="0"/>
                        <a:t>Llevarse: to take something away</a:t>
                      </a:r>
                      <a:r>
                        <a:rPr lang="en-US" sz="3200" dirty="0" smtClean="0"/>
                        <a:t>. </a:t>
                      </a:r>
                    </a:p>
                    <a:p>
                      <a:pPr marL="906463" indent="-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charset="2"/>
                        <a:buChar char=""/>
                      </a:pPr>
                      <a:r>
                        <a:rPr lang="en-US" sz="3200" i="1" dirty="0" smtClean="0"/>
                        <a:t>Ir: to go </a:t>
                      </a:r>
                      <a:r>
                        <a:rPr lang="en-US" sz="3200" dirty="0" smtClean="0"/>
                        <a:t>vs </a:t>
                      </a:r>
                      <a:r>
                        <a:rPr lang="en-US" sz="3200" i="1" dirty="0" smtClean="0"/>
                        <a:t>Irse: to leave/to go away</a:t>
                      </a:r>
                      <a:r>
                        <a:rPr lang="en-US" sz="3200" dirty="0" smtClean="0"/>
                        <a:t>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711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552221"/>
              </p:ext>
            </p:extLst>
          </p:nvPr>
        </p:nvGraphicFramePr>
        <p:xfrm>
          <a:off x="0" y="0"/>
          <a:ext cx="9144000" cy="524763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9144000"/>
              </a:tblGrid>
              <a:tr h="7197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40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Other Pronominal Verbs</a:t>
                      </a:r>
                      <a:endParaRPr lang="en-US" sz="5400" b="1" i="0" dirty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merican Typewriter"/>
                        <a:cs typeface="American Typewriter"/>
                      </a:endParaRPr>
                    </a:p>
                  </a:txBody>
                  <a:tcPr/>
                </a:tc>
              </a:tr>
              <a:tr h="411676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Font typeface="Wingdings" charset="2"/>
                        <a:buChar char=""/>
                      </a:pP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For </a:t>
                      </a:r>
                      <a:r>
                        <a:rPr lang="en-US" sz="3600" baseline="0" dirty="0" smtClean="0">
                          <a:solidFill>
                            <a:srgbClr val="008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Advanced Learners</a:t>
                      </a:r>
                      <a:r>
                        <a:rPr lang="en-US" sz="3200" baseline="0" dirty="0" smtClean="0"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:</a:t>
                      </a:r>
                      <a:endParaRPr lang="en-US" sz="3200" baseline="0" dirty="0" smtClean="0">
                        <a:effectLst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Wingdings" charset="2"/>
                        <a:buChar char=""/>
                      </a:pPr>
                      <a:r>
                        <a:rPr lang="en-US" sz="3200" dirty="0" smtClean="0"/>
                        <a:t>“</a:t>
                      </a:r>
                      <a:r>
                        <a:rPr lang="en-US" sz="3600" dirty="0" smtClean="0">
                          <a:solidFill>
                            <a:srgbClr val="7200A9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 Black"/>
                          <a:cs typeface="Arial Black"/>
                        </a:rPr>
                        <a:t>Se reciprocal</a:t>
                      </a:r>
                      <a:r>
                        <a:rPr lang="en-US" sz="3200" dirty="0" smtClean="0"/>
                        <a:t>" - used to show that an action is happening between two people. </a:t>
                      </a:r>
                    </a:p>
                    <a:p>
                      <a:pPr marL="739775" indent="-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"/>
                      </a:pPr>
                      <a:r>
                        <a:rPr lang="en-US" sz="3200" dirty="0" smtClean="0"/>
                        <a:t>Rogelio y Mariela se ven - they see each other. </a:t>
                      </a:r>
                    </a:p>
                    <a:p>
                      <a:pPr marL="739775" indent="-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"/>
                      </a:pPr>
                      <a:r>
                        <a:rPr lang="en-US" sz="3200" dirty="0" smtClean="0"/>
                        <a:t>Se abrazan - they hug each other.</a:t>
                      </a:r>
                    </a:p>
                    <a:p>
                      <a:pPr marL="739775" indent="-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"/>
                      </a:pPr>
                      <a:r>
                        <a:rPr lang="en-US" sz="3200" dirty="0" smtClean="0"/>
                        <a:t>Se hablan they talk to each other. 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charset="2"/>
                        <a:buChar char=""/>
                      </a:pPr>
                      <a:endParaRPr lang="en-US" sz="3200" baseline="0" dirty="0" smtClean="0"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246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497</Words>
  <Application>Microsoft Macintosh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Cross</dc:creator>
  <cp:lastModifiedBy>K Cross</cp:lastModifiedBy>
  <cp:revision>11</cp:revision>
  <dcterms:created xsi:type="dcterms:W3CDTF">2017-04-06T18:29:47Z</dcterms:created>
  <dcterms:modified xsi:type="dcterms:W3CDTF">2017-04-10T01:23:13Z</dcterms:modified>
</cp:coreProperties>
</file>