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1" r:id="rId14"/>
    <p:sldId id="272" r:id="rId15"/>
    <p:sldId id="268" r:id="rId16"/>
    <p:sldId id="269" r:id="rId17"/>
    <p:sldId id="270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9" frameSlides="1"/>
  <p:clrMru>
    <a:srgbClr val="FF1CFC"/>
    <a:srgbClr val="067D31"/>
    <a:srgbClr val="994404"/>
    <a:srgbClr val="221599"/>
    <a:srgbClr val="6A0D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38" d="100"/>
          <a:sy n="38" d="100"/>
        </p:scale>
        <p:origin x="-118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handoutMaster" Target="handoutMasters/handout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6E9162-80EC-CD4A-8F89-48AF9C8BE534}" type="datetime1">
              <a:rPr lang="en-US" smtClean="0"/>
              <a:t>5/3/17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Ch. 8 - Irregular Verbs (-ZCO, -JO, -GO)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E144AD-98F3-7841-AB85-D94F0787F5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446287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B3DC83-8E44-104A-9BD1-4FF9B03E42C5}" type="datetime1">
              <a:rPr lang="en-US" smtClean="0"/>
              <a:t>5/3/17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Ch. 8 - Irregular Verbs (-ZCO, -JO, -GO)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3B7CFD-BA9A-F846-BD6D-2126F293D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51325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3B7CFD-BA9A-F846-BD6D-2126F293DEEA}" type="slidenum">
              <a:rPr lang="en-US" smtClean="0"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Ch. 8 - Irregular Verbs (-ZCO, -JO, -GO)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1315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5AC06-74BD-234D-9FF5-06DD28A06715}" type="datetime1">
              <a:rPr lang="en-US" smtClean="0"/>
              <a:t>5/3/17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7218650-8952-914B-9D23-C3172AF6FD3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5F532-7D9B-5C43-8EFA-E1C9BB4294AC}" type="datetime1">
              <a:rPr lang="en-US" smtClean="0"/>
              <a:t>5/3/17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18650-8952-914B-9D23-C3172AF6FD3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47218650-8952-914B-9D23-C3172AF6FD3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FC96D-1F55-724E-8E98-231A5BF65C8E}" type="datetime1">
              <a:rPr lang="en-US" smtClean="0"/>
              <a:t>5/3/17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55CFB-8918-0943-98A2-095556D5797C}" type="datetime1">
              <a:rPr lang="en-US" smtClean="0"/>
              <a:t>5/3/17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47218650-8952-914B-9D23-C3172AF6FD3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B4EA7-0E1B-7D4D-97AC-F7635867DBCB}" type="datetime1">
              <a:rPr lang="en-US" smtClean="0"/>
              <a:t>5/3/17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7218650-8952-914B-9D23-C3172AF6FD3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AA7C73F-DE53-AF4B-9B0F-3AD810F412F2}" type="datetime1">
              <a:rPr lang="en-US" smtClean="0"/>
              <a:t>5/3/17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18650-8952-914B-9D23-C3172AF6FD3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E6B07-BB70-464A-9701-32BA95A9A94F}" type="datetime1">
              <a:rPr lang="en-US" smtClean="0"/>
              <a:t>5/3/17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47218650-8952-914B-9D23-C3172AF6FD3B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F83E9-C2EC-124C-B8FC-FCE0FE689C4C}" type="datetime1">
              <a:rPr lang="en-US" smtClean="0"/>
              <a:t>5/3/17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47218650-8952-914B-9D23-C3172AF6FD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E6CC5-5F26-C841-A266-4C03B8D581B8}" type="datetime1">
              <a:rPr lang="en-US" smtClean="0"/>
              <a:t>5/3/17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7218650-8952-914B-9D23-C3172AF6FD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7218650-8952-914B-9D23-C3172AF6FD3B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5FB6A-14B9-D74C-90C2-BF0F2178C95E}" type="datetime1">
              <a:rPr lang="en-US" smtClean="0"/>
              <a:t>5/3/17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47218650-8952-914B-9D23-C3172AF6FD3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8DA0568-56D1-BE42-9447-3304D874A973}" type="datetime1">
              <a:rPr lang="en-US" smtClean="0"/>
              <a:t>5/3/17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CDEC585-1EFC-1941-9CBE-87E3DA03FB0B}" type="datetime1">
              <a:rPr lang="en-US" smtClean="0"/>
              <a:t>5/3/17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7218650-8952-914B-9D23-C3172AF6FD3B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/>
              <a:t>Verbos</a:t>
            </a:r>
            <a:r>
              <a:rPr lang="en-US" sz="4000" dirty="0" smtClean="0"/>
              <a:t> con: -</a:t>
            </a:r>
            <a:r>
              <a:rPr lang="en-US" sz="4000" dirty="0" err="1" smtClean="0"/>
              <a:t>zco</a:t>
            </a:r>
            <a:r>
              <a:rPr lang="en-US" sz="4000" dirty="0" smtClean="0"/>
              <a:t>,  -</a:t>
            </a:r>
            <a:r>
              <a:rPr lang="en-US" sz="4000" dirty="0" err="1" smtClean="0"/>
              <a:t>jo</a:t>
            </a:r>
            <a:r>
              <a:rPr lang="en-US" sz="4000" dirty="0" smtClean="0"/>
              <a:t>, -go</a:t>
            </a:r>
            <a:endParaRPr lang="en-US" sz="40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b="1" dirty="0" err="1" smtClean="0"/>
              <a:t>Verbos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irregulares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28348687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300152"/>
            <a:ext cx="8534400" cy="758952"/>
          </a:xfrm>
        </p:spPr>
        <p:txBody>
          <a:bodyPr>
            <a:noAutofit/>
          </a:bodyPr>
          <a:lstStyle/>
          <a:p>
            <a:r>
              <a:rPr lang="en-US" sz="6000" b="1" dirty="0" err="1" smtClean="0">
                <a:solidFill>
                  <a:srgbClr val="994404"/>
                </a:solidFill>
              </a:rPr>
              <a:t>Verbos</a:t>
            </a:r>
            <a:r>
              <a:rPr lang="en-US" sz="6000" b="1" dirty="0" smtClean="0">
                <a:solidFill>
                  <a:srgbClr val="994404"/>
                </a:solidFill>
              </a:rPr>
              <a:t> con -go</a:t>
            </a:r>
            <a:endParaRPr lang="en-US" sz="6000" b="1" dirty="0">
              <a:solidFill>
                <a:srgbClr val="99440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ES_tradnl" sz="4000" dirty="0" smtClean="0"/>
              <a:t>En la forma de </a:t>
            </a:r>
            <a:r>
              <a:rPr lang="es-ES_tradnl" sz="4000" i="1" dirty="0" smtClean="0"/>
              <a:t>yo</a:t>
            </a:r>
            <a:r>
              <a:rPr lang="es-ES_tradnl" sz="4000" dirty="0" smtClean="0"/>
              <a:t> estos verbos terminan con </a:t>
            </a:r>
            <a:r>
              <a:rPr lang="es-ES_tradnl" sz="4000" dirty="0" smtClean="0">
                <a:solidFill>
                  <a:srgbClr val="994404"/>
                </a:solidFill>
              </a:rPr>
              <a:t>–</a:t>
            </a:r>
            <a:r>
              <a:rPr lang="es-ES_tradnl" sz="4000" dirty="0" err="1" smtClean="0">
                <a:solidFill>
                  <a:srgbClr val="994404"/>
                </a:solidFill>
              </a:rPr>
              <a:t>go</a:t>
            </a:r>
            <a:r>
              <a:rPr lang="es-ES_tradnl" sz="4000" dirty="0" smtClean="0"/>
              <a:t>. No son irregulares en las otras </a:t>
            </a:r>
            <a:r>
              <a:rPr lang="es-ES_tradnl" sz="4000" dirty="0" err="1" smtClean="0"/>
              <a:t>forms</a:t>
            </a:r>
            <a:r>
              <a:rPr lang="es-ES_tradnl" sz="4000" dirty="0" smtClean="0"/>
              <a:t>.</a:t>
            </a:r>
          </a:p>
          <a:p>
            <a:pPr lvl="1"/>
            <a:r>
              <a:rPr lang="es-ES_tradnl" sz="3500" i="1" dirty="0" smtClean="0"/>
              <a:t>(In </a:t>
            </a:r>
            <a:r>
              <a:rPr lang="es-ES_tradnl" sz="3500" i="1" dirty="0" err="1" smtClean="0"/>
              <a:t>the</a:t>
            </a:r>
            <a:r>
              <a:rPr lang="es-ES_tradnl" sz="3500" i="1" dirty="0" smtClean="0"/>
              <a:t> yo </a:t>
            </a:r>
            <a:r>
              <a:rPr lang="es-ES_tradnl" sz="3500" i="1" dirty="0" err="1" smtClean="0"/>
              <a:t>form</a:t>
            </a:r>
            <a:r>
              <a:rPr lang="es-ES_tradnl" sz="3500" i="1" dirty="0" smtClean="0"/>
              <a:t>, </a:t>
            </a:r>
            <a:r>
              <a:rPr lang="es-ES_tradnl" sz="3500" i="1" dirty="0" err="1" smtClean="0"/>
              <a:t>these</a:t>
            </a:r>
            <a:r>
              <a:rPr lang="es-ES_tradnl" sz="3500" i="1" dirty="0" smtClean="0"/>
              <a:t> </a:t>
            </a:r>
            <a:r>
              <a:rPr lang="es-ES_tradnl" sz="3500" i="1" dirty="0" err="1" smtClean="0"/>
              <a:t>verbs</a:t>
            </a:r>
            <a:r>
              <a:rPr lang="es-ES_tradnl" sz="3500" i="1" dirty="0" smtClean="0"/>
              <a:t> </a:t>
            </a:r>
            <a:r>
              <a:rPr lang="es-ES_tradnl" sz="3500" i="1" dirty="0" err="1" smtClean="0"/>
              <a:t>end</a:t>
            </a:r>
            <a:r>
              <a:rPr lang="es-ES_tradnl" sz="3500" i="1" dirty="0" smtClean="0"/>
              <a:t> </a:t>
            </a:r>
            <a:r>
              <a:rPr lang="es-ES_tradnl" sz="3500" i="1" dirty="0" err="1" smtClean="0"/>
              <a:t>with</a:t>
            </a:r>
            <a:r>
              <a:rPr lang="es-ES_tradnl" sz="3500" i="1" dirty="0" smtClean="0"/>
              <a:t> –</a:t>
            </a:r>
            <a:r>
              <a:rPr lang="es-ES_tradnl" sz="3500" i="1" dirty="0" err="1"/>
              <a:t>g</a:t>
            </a:r>
            <a:r>
              <a:rPr lang="es-ES_tradnl" sz="3500" i="1" dirty="0" err="1" smtClean="0"/>
              <a:t>o</a:t>
            </a:r>
            <a:r>
              <a:rPr lang="es-ES_tradnl" sz="3500" i="1" dirty="0" smtClean="0"/>
              <a:t>. </a:t>
            </a:r>
            <a:r>
              <a:rPr lang="es-ES_tradnl" sz="3500" i="1" dirty="0" err="1" smtClean="0"/>
              <a:t>They</a:t>
            </a:r>
            <a:r>
              <a:rPr lang="es-ES_tradnl" sz="3500" i="1" dirty="0" smtClean="0"/>
              <a:t> are </a:t>
            </a:r>
            <a:r>
              <a:rPr lang="es-ES_tradnl" sz="3500" i="1" dirty="0" err="1" smtClean="0"/>
              <a:t>not</a:t>
            </a:r>
            <a:r>
              <a:rPr lang="es-ES_tradnl" sz="3500" i="1" dirty="0" smtClean="0"/>
              <a:t> irregular in </a:t>
            </a:r>
            <a:r>
              <a:rPr lang="es-ES_tradnl" sz="3500" i="1" dirty="0" err="1" smtClean="0"/>
              <a:t>the</a:t>
            </a:r>
            <a:r>
              <a:rPr lang="es-ES_tradnl" sz="3500" i="1" dirty="0" smtClean="0"/>
              <a:t> </a:t>
            </a:r>
            <a:r>
              <a:rPr lang="es-ES_tradnl" sz="3500" i="1" dirty="0" err="1" smtClean="0"/>
              <a:t>other</a:t>
            </a:r>
            <a:r>
              <a:rPr lang="es-ES_tradnl" sz="3500" i="1" dirty="0" smtClean="0"/>
              <a:t> </a:t>
            </a:r>
            <a:r>
              <a:rPr lang="es-ES_tradnl" sz="3500" i="1" dirty="0" err="1" smtClean="0"/>
              <a:t>forms</a:t>
            </a:r>
            <a:r>
              <a:rPr lang="es-ES_tradnl" sz="3500" i="1" dirty="0" smtClean="0"/>
              <a:t>.)</a:t>
            </a:r>
          </a:p>
          <a:p>
            <a:pPr marL="0" indent="0">
              <a:buNone/>
            </a:pPr>
            <a:endParaRPr lang="es-ES_tradnl" sz="4000" dirty="0"/>
          </a:p>
        </p:txBody>
      </p:sp>
    </p:spTree>
    <p:extLst>
      <p:ext uri="{BB962C8B-B14F-4D97-AF65-F5344CB8AC3E}">
        <p14:creationId xmlns:p14="http://schemas.microsoft.com/office/powerpoint/2010/main" val="5869440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300152"/>
            <a:ext cx="8534400" cy="758952"/>
          </a:xfrm>
        </p:spPr>
        <p:txBody>
          <a:bodyPr>
            <a:noAutofit/>
          </a:bodyPr>
          <a:lstStyle/>
          <a:p>
            <a:r>
              <a:rPr lang="en-US" sz="3700" b="1" dirty="0" err="1" smtClean="0"/>
              <a:t>Caer</a:t>
            </a:r>
            <a:r>
              <a:rPr lang="en-US" sz="3700" b="1" dirty="0" smtClean="0"/>
              <a:t>/</a:t>
            </a:r>
            <a:r>
              <a:rPr lang="en-US" sz="3700" b="1" dirty="0" err="1" smtClean="0"/>
              <a:t>Caerse</a:t>
            </a:r>
            <a:r>
              <a:rPr lang="en-US" sz="3700" b="1" dirty="0" smtClean="0"/>
              <a:t> – to fall/to fall down</a:t>
            </a:r>
            <a:endParaRPr lang="en-US" sz="37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65980" y="1670152"/>
            <a:ext cx="4634667" cy="18350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_tradnl" sz="3200" dirty="0" smtClean="0"/>
              <a:t>Yo ca</a:t>
            </a:r>
            <a:r>
              <a:rPr lang="es-ES_tradnl" sz="3200" dirty="0" smtClean="0">
                <a:solidFill>
                  <a:srgbClr val="FF0000"/>
                </a:solidFill>
              </a:rPr>
              <a:t>i</a:t>
            </a:r>
            <a:r>
              <a:rPr lang="es-ES_tradnl" sz="3200" dirty="0" smtClean="0">
                <a:solidFill>
                  <a:srgbClr val="994404"/>
                </a:solidFill>
              </a:rPr>
              <a:t>go</a:t>
            </a:r>
          </a:p>
          <a:p>
            <a:pPr marL="0" indent="0">
              <a:buNone/>
            </a:pPr>
            <a:r>
              <a:rPr lang="es-ES_tradnl" sz="3200" dirty="0" smtClean="0"/>
              <a:t>Tú caes</a:t>
            </a:r>
          </a:p>
          <a:p>
            <a:pPr marL="0" indent="0">
              <a:buNone/>
            </a:pPr>
            <a:r>
              <a:rPr lang="es-ES_tradnl" sz="2900" dirty="0" smtClean="0"/>
              <a:t>Él/ella/Ud. </a:t>
            </a:r>
            <a:r>
              <a:rPr lang="es-ES_tradnl" sz="3200" dirty="0" smtClean="0"/>
              <a:t>cae</a:t>
            </a:r>
          </a:p>
          <a:p>
            <a:pPr marL="0" indent="0">
              <a:buNone/>
            </a:pPr>
            <a:endParaRPr lang="es-ES_tradnl" sz="32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238893" y="1670152"/>
            <a:ext cx="5080181" cy="328495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_tradnl" sz="3200" dirty="0" smtClean="0"/>
              <a:t>Nosotros caemos</a:t>
            </a:r>
          </a:p>
          <a:p>
            <a:pPr marL="0" indent="0">
              <a:buNone/>
            </a:pPr>
            <a:r>
              <a:rPr lang="es-ES_tradnl" sz="3200" dirty="0" smtClean="0"/>
              <a:t>Vosotros caéis</a:t>
            </a:r>
          </a:p>
          <a:p>
            <a:pPr marL="0" indent="0">
              <a:buNone/>
            </a:pPr>
            <a:r>
              <a:rPr lang="es-ES_tradnl" sz="2900" dirty="0" smtClean="0"/>
              <a:t>Ellos/Ellas/Uds. </a:t>
            </a:r>
            <a:r>
              <a:rPr lang="es-ES_tradnl" sz="3200" dirty="0" smtClean="0"/>
              <a:t>caen</a:t>
            </a:r>
            <a:endParaRPr lang="es-ES_tradnl" sz="32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65980" y="4162681"/>
            <a:ext cx="4634667" cy="208040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s-ES_tradnl" sz="3200" dirty="0" smtClean="0"/>
              <a:t>Yo me ca</a:t>
            </a:r>
            <a:r>
              <a:rPr lang="es-ES_tradnl" sz="3200" dirty="0" smtClean="0">
                <a:solidFill>
                  <a:srgbClr val="FF0000"/>
                </a:solidFill>
              </a:rPr>
              <a:t>i</a:t>
            </a:r>
            <a:r>
              <a:rPr lang="es-ES_tradnl" sz="3200" dirty="0" smtClean="0">
                <a:solidFill>
                  <a:srgbClr val="994404"/>
                </a:solidFill>
              </a:rPr>
              <a:t>go</a:t>
            </a:r>
          </a:p>
          <a:p>
            <a:pPr marL="0" indent="0">
              <a:buFont typeface="Wingdings 2"/>
              <a:buNone/>
            </a:pPr>
            <a:r>
              <a:rPr lang="es-ES_tradnl" sz="3200" dirty="0" smtClean="0"/>
              <a:t>Tú te caes</a:t>
            </a:r>
          </a:p>
          <a:p>
            <a:pPr marL="0" indent="0">
              <a:buFont typeface="Wingdings 2"/>
              <a:buNone/>
            </a:pPr>
            <a:r>
              <a:rPr lang="es-ES_tradnl" sz="2900" dirty="0" smtClean="0"/>
              <a:t>Él/ella/Ud. se </a:t>
            </a:r>
            <a:r>
              <a:rPr lang="es-ES_tradnl" sz="3200" dirty="0" smtClean="0"/>
              <a:t>cae</a:t>
            </a:r>
          </a:p>
          <a:p>
            <a:pPr marL="0" indent="0">
              <a:buFont typeface="Wingdings 2"/>
              <a:buNone/>
            </a:pPr>
            <a:endParaRPr lang="es-ES_tradnl" sz="32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886200" y="4114800"/>
            <a:ext cx="5080181" cy="2340129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_tradnl" sz="3200" dirty="0" smtClean="0"/>
              <a:t>Nosotros nos caemos</a:t>
            </a:r>
          </a:p>
          <a:p>
            <a:pPr marL="0" indent="0">
              <a:buNone/>
            </a:pPr>
            <a:r>
              <a:rPr lang="es-ES_tradnl" sz="3200" dirty="0" smtClean="0"/>
              <a:t>Vosotros os caéis</a:t>
            </a:r>
          </a:p>
          <a:p>
            <a:pPr marL="0" indent="0">
              <a:buNone/>
            </a:pPr>
            <a:r>
              <a:rPr lang="es-ES_tradnl" sz="2900" dirty="0" smtClean="0"/>
              <a:t>Ellos/Ellas/Uds. se </a:t>
            </a:r>
            <a:r>
              <a:rPr lang="es-ES_tradnl" sz="3200" dirty="0" smtClean="0"/>
              <a:t>caen</a:t>
            </a:r>
            <a:endParaRPr lang="es-ES_tradnl" sz="32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52400" y="1143000"/>
            <a:ext cx="3733800" cy="753391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s-ES_tradnl" sz="3200" b="1" u="sng" dirty="0" smtClean="0"/>
              <a:t>Caer – </a:t>
            </a:r>
            <a:r>
              <a:rPr lang="es-ES_tradnl" sz="3200" b="1" u="sng" dirty="0" err="1" smtClean="0"/>
              <a:t>to</a:t>
            </a:r>
            <a:r>
              <a:rPr lang="es-ES_tradnl" sz="3200" b="1" u="sng" dirty="0" smtClean="0"/>
              <a:t> </a:t>
            </a:r>
            <a:r>
              <a:rPr lang="es-ES_tradnl" sz="3200" b="1" u="sng" dirty="0" err="1" smtClean="0"/>
              <a:t>fall</a:t>
            </a:r>
            <a:endParaRPr lang="es-ES_tradnl" sz="3200" b="1" u="sng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228600" y="3505200"/>
            <a:ext cx="5798839" cy="753391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s-ES_tradnl" sz="3200" b="1" u="sng" dirty="0" smtClean="0"/>
              <a:t>Caerse – </a:t>
            </a:r>
            <a:r>
              <a:rPr lang="es-ES_tradnl" sz="3200" b="1" u="sng" dirty="0" err="1" smtClean="0"/>
              <a:t>to</a:t>
            </a:r>
            <a:r>
              <a:rPr lang="es-ES_tradnl" sz="3200" b="1" u="sng" dirty="0" smtClean="0"/>
              <a:t> </a:t>
            </a:r>
            <a:r>
              <a:rPr lang="es-ES_tradnl" sz="3200" b="1" u="sng" dirty="0" err="1" smtClean="0"/>
              <a:t>fall</a:t>
            </a:r>
            <a:r>
              <a:rPr lang="es-ES_tradnl" sz="3200" b="1" u="sng" dirty="0" smtClean="0"/>
              <a:t> </a:t>
            </a:r>
            <a:r>
              <a:rPr lang="es-ES_tradnl" sz="3200" b="1" u="sng" dirty="0" err="1" smtClean="0"/>
              <a:t>down</a:t>
            </a:r>
            <a:endParaRPr lang="es-ES_tradnl" sz="3200" b="1" u="sng" dirty="0"/>
          </a:p>
        </p:txBody>
      </p:sp>
    </p:spTree>
    <p:extLst>
      <p:ext uri="{BB962C8B-B14F-4D97-AF65-F5344CB8AC3E}">
        <p14:creationId xmlns:p14="http://schemas.microsoft.com/office/powerpoint/2010/main" val="35689336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300152"/>
            <a:ext cx="8534400" cy="758952"/>
          </a:xfrm>
        </p:spPr>
        <p:txBody>
          <a:bodyPr>
            <a:noAutofit/>
          </a:bodyPr>
          <a:lstStyle/>
          <a:p>
            <a:r>
              <a:rPr lang="en-US" sz="3700" b="1" dirty="0" err="1" smtClean="0"/>
              <a:t>Caer</a:t>
            </a:r>
            <a:r>
              <a:rPr lang="en-US" sz="3700" b="1" dirty="0" smtClean="0"/>
              <a:t>/</a:t>
            </a:r>
            <a:r>
              <a:rPr lang="en-US" sz="3700" b="1" dirty="0" err="1" smtClean="0"/>
              <a:t>Caerse</a:t>
            </a:r>
            <a:r>
              <a:rPr lang="en-US" sz="3700" b="1" dirty="0" smtClean="0"/>
              <a:t> – to fall/to fall down</a:t>
            </a:r>
            <a:endParaRPr lang="en-US" sz="3700" b="1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01752" y="2092953"/>
            <a:ext cx="8842248" cy="4633119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200" dirty="0" smtClean="0"/>
              <a:t>The non-reflexive and reflexive are more or less interchangeable. </a:t>
            </a:r>
          </a:p>
          <a:p>
            <a:r>
              <a:rPr lang="en-GB" sz="3200" dirty="0" err="1" smtClean="0"/>
              <a:t>Caerse</a:t>
            </a:r>
            <a:r>
              <a:rPr lang="en-GB" sz="3200" dirty="0" smtClean="0"/>
              <a:t> tends to be used more with people and animals, but not always. </a:t>
            </a:r>
          </a:p>
          <a:p>
            <a:r>
              <a:rPr lang="en-GB" sz="3200" dirty="0" err="1" smtClean="0"/>
              <a:t>Caerse</a:t>
            </a:r>
            <a:r>
              <a:rPr lang="en-GB" sz="3200" dirty="0" smtClean="0"/>
              <a:t> often gives a sense of accidently falling or it being unintended. </a:t>
            </a:r>
          </a:p>
          <a:p>
            <a:r>
              <a:rPr lang="en-GB" sz="3200" dirty="0" err="1" smtClean="0"/>
              <a:t>Dejar</a:t>
            </a:r>
            <a:r>
              <a:rPr lang="en-GB" sz="3200" dirty="0" smtClean="0"/>
              <a:t> </a:t>
            </a:r>
            <a:r>
              <a:rPr lang="en-GB" sz="3200" dirty="0" err="1" smtClean="0"/>
              <a:t>caer</a:t>
            </a:r>
            <a:r>
              <a:rPr lang="en-GB" sz="3200" dirty="0" smtClean="0"/>
              <a:t> – to let it fall or purposely drop something.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52400" y="1371600"/>
            <a:ext cx="8683752" cy="114672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s-ES_tradnl" sz="3200" b="1" u="sng" dirty="0" smtClean="0"/>
              <a:t>Caer – </a:t>
            </a:r>
            <a:r>
              <a:rPr lang="es-ES_tradnl" sz="3200" b="1" u="sng" dirty="0" err="1" smtClean="0"/>
              <a:t>to</a:t>
            </a:r>
            <a:r>
              <a:rPr lang="es-ES_tradnl" sz="3200" b="1" u="sng" dirty="0" smtClean="0"/>
              <a:t> </a:t>
            </a:r>
            <a:r>
              <a:rPr lang="es-ES_tradnl" sz="3200" b="1" u="sng" dirty="0" err="1" smtClean="0"/>
              <a:t>fall</a:t>
            </a:r>
            <a:r>
              <a:rPr lang="es-ES_tradnl" sz="3200" b="1" u="sng" dirty="0" smtClean="0"/>
              <a:t> vs. Caerse – </a:t>
            </a:r>
            <a:r>
              <a:rPr lang="es-ES_tradnl" sz="3200" b="1" u="sng" dirty="0" err="1" smtClean="0"/>
              <a:t>to</a:t>
            </a:r>
            <a:r>
              <a:rPr lang="es-ES_tradnl" sz="3200" b="1" u="sng" dirty="0" smtClean="0"/>
              <a:t> </a:t>
            </a:r>
            <a:r>
              <a:rPr lang="es-ES_tradnl" sz="3200" b="1" u="sng" dirty="0" err="1" smtClean="0"/>
              <a:t>fall</a:t>
            </a:r>
            <a:r>
              <a:rPr lang="es-ES_tradnl" sz="3200" b="1" u="sng" dirty="0" smtClean="0"/>
              <a:t> </a:t>
            </a:r>
            <a:r>
              <a:rPr lang="es-ES_tradnl" sz="3200" b="1" u="sng" dirty="0" err="1" smtClean="0"/>
              <a:t>down</a:t>
            </a:r>
            <a:endParaRPr lang="es-ES_tradnl" sz="3200" b="1" u="sng" dirty="0"/>
          </a:p>
        </p:txBody>
      </p:sp>
    </p:spTree>
    <p:extLst>
      <p:ext uri="{BB962C8B-B14F-4D97-AF65-F5344CB8AC3E}">
        <p14:creationId xmlns:p14="http://schemas.microsoft.com/office/powerpoint/2010/main" val="34201690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300152"/>
            <a:ext cx="8534400" cy="758952"/>
          </a:xfrm>
        </p:spPr>
        <p:txBody>
          <a:bodyPr>
            <a:noAutofit/>
          </a:bodyPr>
          <a:lstStyle/>
          <a:p>
            <a:r>
              <a:rPr lang="en-US" sz="3700" b="1" dirty="0" smtClean="0">
                <a:solidFill>
                  <a:srgbClr val="FF1CFC"/>
                </a:solidFill>
              </a:rPr>
              <a:t>Extension of Grammar</a:t>
            </a:r>
            <a:endParaRPr lang="en-US" sz="3700" b="1" dirty="0">
              <a:solidFill>
                <a:srgbClr val="FF1CFC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01752" y="2092953"/>
            <a:ext cx="8842248" cy="4633119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200" dirty="0" smtClean="0"/>
              <a:t>“</a:t>
            </a:r>
            <a:r>
              <a:rPr lang="en-GB" sz="3200" dirty="0" err="1" smtClean="0"/>
              <a:t>Dejé</a:t>
            </a:r>
            <a:r>
              <a:rPr lang="en-GB" sz="3200" dirty="0" smtClean="0"/>
              <a:t> </a:t>
            </a:r>
            <a:r>
              <a:rPr lang="en-GB" sz="3200" dirty="0" err="1" smtClean="0"/>
              <a:t>caer</a:t>
            </a:r>
            <a:r>
              <a:rPr lang="en-GB" sz="3200" dirty="0" smtClean="0"/>
              <a:t> el </a:t>
            </a:r>
            <a:r>
              <a:rPr lang="en-GB" sz="3200" dirty="0" err="1" smtClean="0"/>
              <a:t>libro</a:t>
            </a:r>
            <a:r>
              <a:rPr lang="en-GB" sz="3200" dirty="0" smtClean="0"/>
              <a:t>” – I (purposely) dropped the book. </a:t>
            </a:r>
          </a:p>
          <a:p>
            <a:r>
              <a:rPr lang="en-GB" sz="3200" dirty="0" smtClean="0"/>
              <a:t>“Se me </a:t>
            </a:r>
            <a:r>
              <a:rPr lang="en-GB" sz="3200" dirty="0" err="1" smtClean="0"/>
              <a:t>cayó</a:t>
            </a:r>
            <a:r>
              <a:rPr lang="en-GB" sz="3200" dirty="0" smtClean="0"/>
              <a:t> el </a:t>
            </a:r>
            <a:r>
              <a:rPr lang="en-GB" sz="3200" dirty="0" err="1" smtClean="0"/>
              <a:t>libro</a:t>
            </a:r>
            <a:r>
              <a:rPr lang="en-GB" sz="3200" dirty="0" smtClean="0"/>
              <a:t>” – “The book fell/dropped itself on me” – The book fell and it’s the book’s fault not mine.</a:t>
            </a:r>
          </a:p>
          <a:p>
            <a:r>
              <a:rPr lang="en-GB" sz="3200" dirty="0" smtClean="0"/>
              <a:t>“El </a:t>
            </a:r>
            <a:r>
              <a:rPr lang="en-GB" sz="3200" dirty="0" err="1" smtClean="0"/>
              <a:t>libro</a:t>
            </a:r>
            <a:r>
              <a:rPr lang="en-GB" sz="3200" dirty="0" smtClean="0"/>
              <a:t> </a:t>
            </a:r>
            <a:r>
              <a:rPr lang="en-GB" sz="3200" dirty="0" err="1" smtClean="0"/>
              <a:t>cae</a:t>
            </a:r>
            <a:r>
              <a:rPr lang="en-GB" sz="3200" dirty="0" smtClean="0"/>
              <a:t> de la mesa” – The book falls from the table.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52400" y="1371600"/>
            <a:ext cx="8683752" cy="114672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s-ES_tradnl" sz="3200" b="1" u="sng" dirty="0" err="1" smtClean="0"/>
              <a:t>Who</a:t>
            </a:r>
            <a:r>
              <a:rPr lang="es-ES_tradnl" sz="3200" b="1" u="sng" dirty="0" smtClean="0"/>
              <a:t> </a:t>
            </a:r>
            <a:r>
              <a:rPr lang="es-ES_tradnl" sz="3200" b="1" u="sng" dirty="0" err="1" smtClean="0"/>
              <a:t>takes</a:t>
            </a:r>
            <a:r>
              <a:rPr lang="es-ES_tradnl" sz="3200" b="1" u="sng" dirty="0" smtClean="0"/>
              <a:t> </a:t>
            </a:r>
            <a:r>
              <a:rPr lang="es-ES_tradnl" sz="3200" b="1" u="sng" dirty="0" err="1" smtClean="0"/>
              <a:t>the</a:t>
            </a:r>
            <a:r>
              <a:rPr lang="es-ES_tradnl" sz="3200" b="1" u="sng" dirty="0" smtClean="0"/>
              <a:t> </a:t>
            </a:r>
            <a:r>
              <a:rPr lang="es-ES_tradnl" sz="3200" b="1" u="sng" dirty="0" err="1" smtClean="0"/>
              <a:t>blame</a:t>
            </a:r>
            <a:r>
              <a:rPr lang="es-ES_tradnl" sz="3200" b="1" u="sng" dirty="0" smtClean="0"/>
              <a:t>?</a:t>
            </a:r>
            <a:endParaRPr lang="es-ES_tradnl" sz="3200" b="1" u="sng" dirty="0"/>
          </a:p>
        </p:txBody>
      </p:sp>
    </p:spTree>
    <p:extLst>
      <p:ext uri="{BB962C8B-B14F-4D97-AF65-F5344CB8AC3E}">
        <p14:creationId xmlns:p14="http://schemas.microsoft.com/office/powerpoint/2010/main" val="7499194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300152"/>
            <a:ext cx="8534400" cy="758952"/>
          </a:xfrm>
        </p:spPr>
        <p:txBody>
          <a:bodyPr>
            <a:noAutofit/>
          </a:bodyPr>
          <a:lstStyle/>
          <a:p>
            <a:r>
              <a:rPr lang="en-US" sz="3700" b="1" dirty="0" smtClean="0">
                <a:solidFill>
                  <a:srgbClr val="FF1CFC"/>
                </a:solidFill>
              </a:rPr>
              <a:t>Extension of Grammar</a:t>
            </a:r>
            <a:endParaRPr lang="en-US" sz="3700" b="1" dirty="0">
              <a:solidFill>
                <a:srgbClr val="FF1CFC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01752" y="2092953"/>
            <a:ext cx="8842248" cy="4633119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200" dirty="0" smtClean="0"/>
              <a:t>“Se me </a:t>
            </a:r>
            <a:r>
              <a:rPr lang="en-GB" sz="3200" dirty="0" err="1" smtClean="0"/>
              <a:t>perdió</a:t>
            </a:r>
            <a:r>
              <a:rPr lang="en-GB" sz="3200" dirty="0" smtClean="0"/>
              <a:t> un </a:t>
            </a:r>
            <a:r>
              <a:rPr lang="en-GB" sz="3200" dirty="0" err="1" smtClean="0"/>
              <a:t>libro</a:t>
            </a:r>
            <a:r>
              <a:rPr lang="en-GB" sz="3200" dirty="0" smtClean="0"/>
              <a:t>” – “The book went lost itself on me” – I lost it accidently. (It was the books fault)</a:t>
            </a:r>
          </a:p>
          <a:p>
            <a:r>
              <a:rPr lang="en-GB" sz="3200" dirty="0" smtClean="0"/>
              <a:t>“</a:t>
            </a:r>
            <a:r>
              <a:rPr lang="en-GB" sz="3200" dirty="0" err="1" smtClean="0"/>
              <a:t>Perdí</a:t>
            </a:r>
            <a:r>
              <a:rPr lang="en-GB" sz="3200" dirty="0" smtClean="0"/>
              <a:t> el </a:t>
            </a:r>
            <a:r>
              <a:rPr lang="en-GB" sz="3200" dirty="0" err="1" smtClean="0"/>
              <a:t>libro</a:t>
            </a:r>
            <a:r>
              <a:rPr lang="en-GB" sz="3200" dirty="0" smtClean="0"/>
              <a:t>” – I lost the book. (I take the blame).</a:t>
            </a:r>
          </a:p>
          <a:p>
            <a:r>
              <a:rPr lang="en-GB" sz="3200" dirty="0" smtClean="0"/>
              <a:t>“Se me </a:t>
            </a:r>
            <a:r>
              <a:rPr lang="en-GB" sz="3200" dirty="0" err="1" smtClean="0"/>
              <a:t>olvidó</a:t>
            </a:r>
            <a:r>
              <a:rPr lang="en-GB" sz="3200" dirty="0" smtClean="0"/>
              <a:t> …” – “It forgot itself upon me”. I forgot something, but it wasn’t my fault.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52400" y="1371600"/>
            <a:ext cx="8683752" cy="114672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s-ES_tradnl" sz="3200" b="1" u="sng" dirty="0" err="1" smtClean="0"/>
              <a:t>Who</a:t>
            </a:r>
            <a:r>
              <a:rPr lang="es-ES_tradnl" sz="3200" b="1" u="sng" dirty="0" smtClean="0"/>
              <a:t> </a:t>
            </a:r>
            <a:r>
              <a:rPr lang="es-ES_tradnl" sz="3200" b="1" u="sng" dirty="0" err="1" smtClean="0"/>
              <a:t>takes</a:t>
            </a:r>
            <a:r>
              <a:rPr lang="es-ES_tradnl" sz="3200" b="1" u="sng" dirty="0" smtClean="0"/>
              <a:t> </a:t>
            </a:r>
            <a:r>
              <a:rPr lang="es-ES_tradnl" sz="3200" b="1" u="sng" dirty="0" err="1" smtClean="0"/>
              <a:t>the</a:t>
            </a:r>
            <a:r>
              <a:rPr lang="es-ES_tradnl" sz="3200" b="1" u="sng" dirty="0" smtClean="0"/>
              <a:t> </a:t>
            </a:r>
            <a:r>
              <a:rPr lang="es-ES_tradnl" sz="3200" b="1" u="sng" dirty="0" err="1" smtClean="0"/>
              <a:t>blame</a:t>
            </a:r>
            <a:r>
              <a:rPr lang="es-ES_tradnl" sz="3200" b="1" u="sng" dirty="0" smtClean="0"/>
              <a:t>?</a:t>
            </a:r>
            <a:endParaRPr lang="es-ES_tradnl" sz="3200" b="1" u="sng" dirty="0"/>
          </a:p>
        </p:txBody>
      </p:sp>
    </p:spTree>
    <p:extLst>
      <p:ext uri="{BB962C8B-B14F-4D97-AF65-F5344CB8AC3E}">
        <p14:creationId xmlns:p14="http://schemas.microsoft.com/office/powerpoint/2010/main" val="16314019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300152"/>
            <a:ext cx="8534400" cy="758952"/>
          </a:xfrm>
        </p:spPr>
        <p:txBody>
          <a:bodyPr>
            <a:noAutofit/>
          </a:bodyPr>
          <a:lstStyle/>
          <a:p>
            <a:r>
              <a:rPr lang="en-US" sz="4000" b="1" dirty="0" err="1" smtClean="0">
                <a:solidFill>
                  <a:srgbClr val="994404"/>
                </a:solidFill>
              </a:rPr>
              <a:t>Verbos</a:t>
            </a:r>
            <a:r>
              <a:rPr lang="en-US" sz="4000" b="1" dirty="0" smtClean="0">
                <a:solidFill>
                  <a:srgbClr val="994404"/>
                </a:solidFill>
              </a:rPr>
              <a:t> con -go</a:t>
            </a:r>
            <a:endParaRPr lang="en-US" sz="4000" b="1" dirty="0">
              <a:solidFill>
                <a:srgbClr val="99440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65980" y="1670152"/>
            <a:ext cx="8570172" cy="48949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_tradnl" sz="3200" b="1" u="sng" dirty="0" err="1" smtClean="0"/>
              <a:t>Verbs</a:t>
            </a:r>
            <a:r>
              <a:rPr lang="es-ES_tradnl" sz="3200" b="1" u="sng" dirty="0" smtClean="0"/>
              <a:t> </a:t>
            </a:r>
            <a:r>
              <a:rPr lang="es-ES_tradnl" sz="3200" b="1" u="sng" dirty="0" err="1" smtClean="0"/>
              <a:t>you</a:t>
            </a:r>
            <a:r>
              <a:rPr lang="es-ES_tradnl" sz="3200" b="1" u="sng" dirty="0" smtClean="0"/>
              <a:t> are </a:t>
            </a:r>
            <a:r>
              <a:rPr lang="es-ES_tradnl" sz="3200" b="1" u="sng" dirty="0" err="1" smtClean="0"/>
              <a:t>responsible</a:t>
            </a:r>
            <a:r>
              <a:rPr lang="es-ES_tradnl" sz="3200" b="1" u="sng" dirty="0" smtClean="0"/>
              <a:t> </a:t>
            </a:r>
            <a:r>
              <a:rPr lang="es-ES_tradnl" sz="3200" b="1" u="sng" dirty="0" err="1" smtClean="0"/>
              <a:t>for</a:t>
            </a:r>
            <a:r>
              <a:rPr lang="es-ES_tradnl" sz="3200" b="1" u="sng" dirty="0" smtClean="0"/>
              <a:t>:</a:t>
            </a:r>
          </a:p>
          <a:p>
            <a:r>
              <a:rPr lang="es-ES_tradnl" sz="3200" dirty="0" smtClean="0"/>
              <a:t>Caer – </a:t>
            </a:r>
            <a:r>
              <a:rPr lang="es-ES_tradnl" sz="3200" dirty="0" err="1" smtClean="0"/>
              <a:t>to</a:t>
            </a:r>
            <a:r>
              <a:rPr lang="es-ES_tradnl" sz="3200" dirty="0" smtClean="0"/>
              <a:t> </a:t>
            </a:r>
            <a:r>
              <a:rPr lang="es-ES_tradnl" sz="3200" dirty="0" err="1" smtClean="0"/>
              <a:t>fall</a:t>
            </a:r>
            <a:r>
              <a:rPr lang="es-ES_tradnl" sz="3200" dirty="0" smtClean="0"/>
              <a:t> – Yo cai</a:t>
            </a:r>
            <a:r>
              <a:rPr lang="es-ES_tradnl" sz="3200" dirty="0" smtClean="0">
                <a:solidFill>
                  <a:srgbClr val="994404"/>
                </a:solidFill>
              </a:rPr>
              <a:t>go</a:t>
            </a:r>
          </a:p>
          <a:p>
            <a:r>
              <a:rPr lang="es-ES_tradnl" sz="3200" dirty="0" smtClean="0"/>
              <a:t>Caerse – </a:t>
            </a:r>
            <a:r>
              <a:rPr lang="es-ES_tradnl" sz="3200" dirty="0" err="1" smtClean="0"/>
              <a:t>to</a:t>
            </a:r>
            <a:r>
              <a:rPr lang="es-ES_tradnl" sz="3200" dirty="0" smtClean="0"/>
              <a:t> </a:t>
            </a:r>
            <a:r>
              <a:rPr lang="es-ES_tradnl" sz="3200" dirty="0" err="1" smtClean="0"/>
              <a:t>fall</a:t>
            </a:r>
            <a:r>
              <a:rPr lang="es-ES_tradnl" sz="3200" dirty="0" smtClean="0"/>
              <a:t> </a:t>
            </a:r>
            <a:r>
              <a:rPr lang="es-ES_tradnl" sz="3200" dirty="0" err="1" smtClean="0"/>
              <a:t>down</a:t>
            </a:r>
            <a:r>
              <a:rPr lang="es-ES_tradnl" sz="3200" dirty="0" smtClean="0"/>
              <a:t> – Yo me cai</a:t>
            </a:r>
            <a:r>
              <a:rPr lang="es-ES_tradnl" sz="3200" dirty="0" smtClean="0">
                <a:solidFill>
                  <a:srgbClr val="994404"/>
                </a:solidFill>
              </a:rPr>
              <a:t>go</a:t>
            </a:r>
          </a:p>
          <a:p>
            <a:pPr marL="0" indent="0">
              <a:buNone/>
            </a:pPr>
            <a:endParaRPr lang="es-ES_tradnl" sz="3200" dirty="0" smtClean="0"/>
          </a:p>
          <a:p>
            <a:pPr marL="0" indent="0">
              <a:buNone/>
            </a:pPr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31202188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300152"/>
            <a:ext cx="8534400" cy="758952"/>
          </a:xfrm>
        </p:spPr>
        <p:txBody>
          <a:bodyPr>
            <a:noAutofit/>
          </a:bodyPr>
          <a:lstStyle/>
          <a:p>
            <a:r>
              <a:rPr lang="en-US" sz="4000" b="1" dirty="0" err="1" smtClean="0">
                <a:solidFill>
                  <a:srgbClr val="994404"/>
                </a:solidFill>
              </a:rPr>
              <a:t>Verbos</a:t>
            </a:r>
            <a:r>
              <a:rPr lang="en-US" sz="4000" b="1" dirty="0" smtClean="0">
                <a:solidFill>
                  <a:srgbClr val="994404"/>
                </a:solidFill>
              </a:rPr>
              <a:t> con -</a:t>
            </a:r>
            <a:r>
              <a:rPr lang="en-US" sz="4000" b="1" dirty="0">
                <a:solidFill>
                  <a:srgbClr val="994404"/>
                </a:solidFill>
              </a:rPr>
              <a:t>g</a:t>
            </a:r>
            <a:r>
              <a:rPr lang="en-US" sz="4000" b="1" dirty="0" smtClean="0">
                <a:solidFill>
                  <a:srgbClr val="994404"/>
                </a:solidFill>
              </a:rPr>
              <a:t>o</a:t>
            </a:r>
            <a:endParaRPr lang="en-US" sz="4000" b="1" dirty="0">
              <a:solidFill>
                <a:srgbClr val="99440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65980" y="1670152"/>
            <a:ext cx="8748350" cy="48949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_tradnl" sz="3200" b="1" u="sng" dirty="0" smtClean="0"/>
              <a:t>Extra </a:t>
            </a:r>
            <a:r>
              <a:rPr lang="es-ES_tradnl" sz="3200" b="1" u="sng" dirty="0" err="1" smtClean="0"/>
              <a:t>verbs</a:t>
            </a:r>
            <a:r>
              <a:rPr lang="es-ES_tradnl" sz="3200" b="1" u="sng" dirty="0" smtClean="0"/>
              <a:t>:</a:t>
            </a:r>
          </a:p>
          <a:p>
            <a:pPr marL="0" indent="0">
              <a:buNone/>
            </a:pPr>
            <a:r>
              <a:rPr lang="es-ES_tradnl" sz="3100" dirty="0" smtClean="0"/>
              <a:t>Distinguir – </a:t>
            </a:r>
            <a:r>
              <a:rPr lang="es-ES_tradnl" sz="3100" dirty="0" err="1" smtClean="0"/>
              <a:t>to</a:t>
            </a:r>
            <a:r>
              <a:rPr lang="es-ES_tradnl" sz="3100" dirty="0" smtClean="0"/>
              <a:t> </a:t>
            </a:r>
            <a:r>
              <a:rPr lang="es-ES_tradnl" sz="3100" dirty="0" err="1" smtClean="0"/>
              <a:t>distinguish</a:t>
            </a:r>
            <a:r>
              <a:rPr lang="es-ES_tradnl" sz="3100" dirty="0" smtClean="0"/>
              <a:t>/</a:t>
            </a:r>
            <a:r>
              <a:rPr lang="es-ES_tradnl" sz="3100" dirty="0" err="1" smtClean="0"/>
              <a:t>differentiate</a:t>
            </a:r>
            <a:r>
              <a:rPr lang="es-ES_tradnl" sz="3100" dirty="0" smtClean="0"/>
              <a:t> – Yo distingo</a:t>
            </a:r>
            <a:endParaRPr lang="es-ES_tradnl" sz="3100" dirty="0">
              <a:solidFill>
                <a:srgbClr val="2215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92057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300152"/>
            <a:ext cx="8534400" cy="758952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solidFill>
                  <a:srgbClr val="067D31"/>
                </a:solidFill>
              </a:rPr>
              <a:t>Extra Irregular</a:t>
            </a:r>
            <a:endParaRPr lang="en-US" sz="4000" b="1" dirty="0">
              <a:solidFill>
                <a:srgbClr val="067D3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65980" y="1670152"/>
            <a:ext cx="8748350" cy="48949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_tradnl" sz="3200" b="1" u="sng" dirty="0" smtClean="0"/>
              <a:t>Extra </a:t>
            </a:r>
            <a:r>
              <a:rPr lang="es-ES_tradnl" sz="3200" b="1" u="sng" dirty="0" err="1" smtClean="0"/>
              <a:t>verbs</a:t>
            </a:r>
            <a:r>
              <a:rPr lang="es-ES_tradnl" sz="3200" b="1" u="sng" dirty="0" smtClean="0"/>
              <a:t>:</a:t>
            </a:r>
          </a:p>
          <a:p>
            <a:pPr marL="0" indent="0">
              <a:buNone/>
            </a:pPr>
            <a:r>
              <a:rPr lang="es-ES_tradnl" sz="3100" dirty="0" smtClean="0"/>
              <a:t>Caber – </a:t>
            </a:r>
            <a:r>
              <a:rPr lang="es-ES_tradnl" sz="3100" dirty="0" err="1" smtClean="0"/>
              <a:t>to</a:t>
            </a:r>
            <a:r>
              <a:rPr lang="es-ES_tradnl" sz="3100" dirty="0" smtClean="0"/>
              <a:t> </a:t>
            </a:r>
            <a:r>
              <a:rPr lang="es-ES_tradnl" sz="3100" dirty="0" err="1"/>
              <a:t>f</a:t>
            </a:r>
            <a:r>
              <a:rPr lang="es-ES_tradnl" sz="3100" dirty="0" err="1" smtClean="0"/>
              <a:t>it</a:t>
            </a:r>
            <a:r>
              <a:rPr lang="es-ES_tradnl" sz="3100" dirty="0" smtClean="0"/>
              <a:t> – Yo </a:t>
            </a:r>
            <a:r>
              <a:rPr lang="es-ES_tradnl" sz="3100" dirty="0" smtClean="0">
                <a:solidFill>
                  <a:srgbClr val="067D31"/>
                </a:solidFill>
              </a:rPr>
              <a:t>quepo</a:t>
            </a:r>
            <a:r>
              <a:rPr lang="es-ES_tradnl" sz="3100" dirty="0" smtClean="0"/>
              <a:t>, Tú cabes</a:t>
            </a:r>
            <a:endParaRPr lang="es-ES_tradnl" sz="3100" dirty="0">
              <a:solidFill>
                <a:srgbClr val="2215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6856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300152"/>
            <a:ext cx="8534400" cy="758952"/>
          </a:xfrm>
        </p:spPr>
        <p:txBody>
          <a:bodyPr>
            <a:noAutofit/>
          </a:bodyPr>
          <a:lstStyle/>
          <a:p>
            <a:r>
              <a:rPr lang="en-US" sz="6000" b="1" dirty="0" err="1" smtClean="0">
                <a:solidFill>
                  <a:srgbClr val="6A0D98"/>
                </a:solidFill>
              </a:rPr>
              <a:t>Verbos</a:t>
            </a:r>
            <a:r>
              <a:rPr lang="en-US" sz="6000" b="1" dirty="0" smtClean="0">
                <a:solidFill>
                  <a:srgbClr val="6A0D98"/>
                </a:solidFill>
              </a:rPr>
              <a:t> con -</a:t>
            </a:r>
            <a:r>
              <a:rPr lang="en-US" sz="6000" b="1" dirty="0" err="1" smtClean="0">
                <a:solidFill>
                  <a:srgbClr val="6A0D98"/>
                </a:solidFill>
              </a:rPr>
              <a:t>zco</a:t>
            </a:r>
            <a:endParaRPr lang="en-US" sz="6000" b="1" dirty="0">
              <a:solidFill>
                <a:srgbClr val="6A0D98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ES_tradnl" sz="4000" dirty="0" smtClean="0"/>
              <a:t>En la forma de </a:t>
            </a:r>
            <a:r>
              <a:rPr lang="es-ES_tradnl" sz="4000" i="1" dirty="0" smtClean="0"/>
              <a:t>yo</a:t>
            </a:r>
            <a:r>
              <a:rPr lang="es-ES_tradnl" sz="4000" dirty="0" smtClean="0"/>
              <a:t> estos verbos terminan con –</a:t>
            </a:r>
            <a:r>
              <a:rPr lang="es-ES_tradnl" sz="4000" dirty="0" err="1" smtClean="0"/>
              <a:t>zco</a:t>
            </a:r>
            <a:r>
              <a:rPr lang="es-ES_tradnl" sz="4000" dirty="0" smtClean="0"/>
              <a:t>. No son irregulares en las otras </a:t>
            </a:r>
            <a:r>
              <a:rPr lang="es-ES_tradnl" sz="4000" dirty="0" err="1" smtClean="0"/>
              <a:t>forms</a:t>
            </a:r>
            <a:r>
              <a:rPr lang="es-ES_tradnl" sz="4000" dirty="0" smtClean="0"/>
              <a:t>.</a:t>
            </a:r>
          </a:p>
          <a:p>
            <a:pPr lvl="1"/>
            <a:r>
              <a:rPr lang="es-ES_tradnl" sz="3500" i="1" dirty="0" smtClean="0">
                <a:solidFill>
                  <a:schemeClr val="tx1"/>
                </a:solidFill>
              </a:rPr>
              <a:t>(In </a:t>
            </a:r>
            <a:r>
              <a:rPr lang="es-ES_tradnl" sz="3500" i="1" dirty="0" err="1" smtClean="0">
                <a:solidFill>
                  <a:schemeClr val="tx1"/>
                </a:solidFill>
              </a:rPr>
              <a:t>the</a:t>
            </a:r>
            <a:r>
              <a:rPr lang="es-ES_tradnl" sz="3500" i="1" dirty="0" smtClean="0">
                <a:solidFill>
                  <a:schemeClr val="tx1"/>
                </a:solidFill>
              </a:rPr>
              <a:t> yo </a:t>
            </a:r>
            <a:r>
              <a:rPr lang="es-ES_tradnl" sz="3500" i="1" dirty="0" err="1" smtClean="0">
                <a:solidFill>
                  <a:schemeClr val="tx1"/>
                </a:solidFill>
              </a:rPr>
              <a:t>form</a:t>
            </a:r>
            <a:r>
              <a:rPr lang="es-ES_tradnl" sz="3500" i="1" dirty="0" smtClean="0">
                <a:solidFill>
                  <a:schemeClr val="tx1"/>
                </a:solidFill>
              </a:rPr>
              <a:t>, </a:t>
            </a:r>
            <a:r>
              <a:rPr lang="es-ES_tradnl" sz="3500" i="1" dirty="0" err="1" smtClean="0">
                <a:solidFill>
                  <a:schemeClr val="tx1"/>
                </a:solidFill>
              </a:rPr>
              <a:t>these</a:t>
            </a:r>
            <a:r>
              <a:rPr lang="es-ES_tradnl" sz="3500" i="1" dirty="0" smtClean="0">
                <a:solidFill>
                  <a:schemeClr val="tx1"/>
                </a:solidFill>
              </a:rPr>
              <a:t> </a:t>
            </a:r>
            <a:r>
              <a:rPr lang="es-ES_tradnl" sz="3500" i="1" dirty="0" err="1" smtClean="0">
                <a:solidFill>
                  <a:schemeClr val="tx1"/>
                </a:solidFill>
              </a:rPr>
              <a:t>verbs</a:t>
            </a:r>
            <a:r>
              <a:rPr lang="es-ES_tradnl" sz="3500" i="1" dirty="0" smtClean="0">
                <a:solidFill>
                  <a:schemeClr val="tx1"/>
                </a:solidFill>
              </a:rPr>
              <a:t> </a:t>
            </a:r>
            <a:r>
              <a:rPr lang="es-ES_tradnl" sz="3500" i="1" dirty="0" err="1" smtClean="0">
                <a:solidFill>
                  <a:schemeClr val="tx1"/>
                </a:solidFill>
              </a:rPr>
              <a:t>end</a:t>
            </a:r>
            <a:r>
              <a:rPr lang="es-ES_tradnl" sz="3500" i="1" dirty="0" smtClean="0">
                <a:solidFill>
                  <a:schemeClr val="tx1"/>
                </a:solidFill>
              </a:rPr>
              <a:t> </a:t>
            </a:r>
            <a:r>
              <a:rPr lang="es-ES_tradnl" sz="3500" i="1" dirty="0" err="1" smtClean="0">
                <a:solidFill>
                  <a:schemeClr val="tx1"/>
                </a:solidFill>
              </a:rPr>
              <a:t>with</a:t>
            </a:r>
            <a:r>
              <a:rPr lang="es-ES_tradnl" sz="3500" i="1" dirty="0" smtClean="0">
                <a:solidFill>
                  <a:schemeClr val="tx1"/>
                </a:solidFill>
              </a:rPr>
              <a:t> –</a:t>
            </a:r>
            <a:r>
              <a:rPr lang="es-ES_tradnl" sz="3500" i="1" dirty="0" err="1" smtClean="0">
                <a:solidFill>
                  <a:schemeClr val="tx1"/>
                </a:solidFill>
              </a:rPr>
              <a:t>zco</a:t>
            </a:r>
            <a:r>
              <a:rPr lang="es-ES_tradnl" sz="3500" i="1" dirty="0" smtClean="0">
                <a:solidFill>
                  <a:schemeClr val="tx1"/>
                </a:solidFill>
              </a:rPr>
              <a:t>. </a:t>
            </a:r>
            <a:r>
              <a:rPr lang="es-ES_tradnl" sz="3500" i="1" dirty="0" err="1" smtClean="0">
                <a:solidFill>
                  <a:schemeClr val="tx1"/>
                </a:solidFill>
              </a:rPr>
              <a:t>They</a:t>
            </a:r>
            <a:r>
              <a:rPr lang="es-ES_tradnl" sz="3500" i="1" dirty="0" smtClean="0">
                <a:solidFill>
                  <a:schemeClr val="tx1"/>
                </a:solidFill>
              </a:rPr>
              <a:t> are </a:t>
            </a:r>
            <a:r>
              <a:rPr lang="es-ES_tradnl" sz="3500" i="1" dirty="0" err="1" smtClean="0">
                <a:solidFill>
                  <a:schemeClr val="tx1"/>
                </a:solidFill>
              </a:rPr>
              <a:t>not</a:t>
            </a:r>
            <a:r>
              <a:rPr lang="es-ES_tradnl" sz="3500" i="1" dirty="0" smtClean="0">
                <a:solidFill>
                  <a:schemeClr val="tx1"/>
                </a:solidFill>
              </a:rPr>
              <a:t> irregular in </a:t>
            </a:r>
            <a:r>
              <a:rPr lang="es-ES_tradnl" sz="3500" i="1" dirty="0" err="1" smtClean="0">
                <a:solidFill>
                  <a:schemeClr val="tx1"/>
                </a:solidFill>
              </a:rPr>
              <a:t>the</a:t>
            </a:r>
            <a:r>
              <a:rPr lang="es-ES_tradnl" sz="3500" i="1" dirty="0" smtClean="0">
                <a:solidFill>
                  <a:schemeClr val="tx1"/>
                </a:solidFill>
              </a:rPr>
              <a:t> </a:t>
            </a:r>
            <a:r>
              <a:rPr lang="es-ES_tradnl" sz="3500" i="1" dirty="0" err="1" smtClean="0">
                <a:solidFill>
                  <a:schemeClr val="tx1"/>
                </a:solidFill>
              </a:rPr>
              <a:t>other</a:t>
            </a:r>
            <a:r>
              <a:rPr lang="es-ES_tradnl" sz="3500" i="1" dirty="0" smtClean="0">
                <a:solidFill>
                  <a:schemeClr val="tx1"/>
                </a:solidFill>
              </a:rPr>
              <a:t> </a:t>
            </a:r>
            <a:r>
              <a:rPr lang="es-ES_tradnl" sz="3500" i="1" dirty="0" err="1" smtClean="0">
                <a:solidFill>
                  <a:schemeClr val="tx1"/>
                </a:solidFill>
              </a:rPr>
              <a:t>forms</a:t>
            </a:r>
            <a:r>
              <a:rPr lang="es-ES_tradnl" sz="3500" i="1" dirty="0" smtClean="0">
                <a:solidFill>
                  <a:schemeClr val="tx1"/>
                </a:solidFill>
              </a:rPr>
              <a:t>.)</a:t>
            </a:r>
          </a:p>
          <a:p>
            <a:pPr marL="0" indent="0">
              <a:buNone/>
            </a:pPr>
            <a:endParaRPr lang="es-ES_tradnl" sz="4000" dirty="0"/>
          </a:p>
        </p:txBody>
      </p:sp>
    </p:spTree>
    <p:extLst>
      <p:ext uri="{BB962C8B-B14F-4D97-AF65-F5344CB8AC3E}">
        <p14:creationId xmlns:p14="http://schemas.microsoft.com/office/powerpoint/2010/main" val="31058401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300152"/>
            <a:ext cx="8534400" cy="758952"/>
          </a:xfrm>
        </p:spPr>
        <p:txBody>
          <a:bodyPr>
            <a:noAutofit/>
          </a:bodyPr>
          <a:lstStyle/>
          <a:p>
            <a:r>
              <a:rPr lang="en-US" sz="4000" b="1" dirty="0" err="1" smtClean="0"/>
              <a:t>Producir</a:t>
            </a:r>
            <a:r>
              <a:rPr lang="en-US" sz="4000" b="1" dirty="0" smtClean="0"/>
              <a:t> – to produce or make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65980" y="1670152"/>
            <a:ext cx="4634667" cy="32849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_tradnl" sz="3200" dirty="0" smtClean="0"/>
              <a:t>Yo produ</a:t>
            </a:r>
            <a:r>
              <a:rPr lang="es-ES_tradnl" sz="3200" dirty="0" smtClean="0">
                <a:solidFill>
                  <a:srgbClr val="6A0D98"/>
                </a:solidFill>
              </a:rPr>
              <a:t>zco</a:t>
            </a:r>
          </a:p>
          <a:p>
            <a:pPr marL="0" indent="0">
              <a:buNone/>
            </a:pPr>
            <a:r>
              <a:rPr lang="es-ES_tradnl" sz="3200" dirty="0" smtClean="0"/>
              <a:t>Tú produces</a:t>
            </a:r>
          </a:p>
          <a:p>
            <a:pPr marL="0" indent="0">
              <a:buNone/>
            </a:pPr>
            <a:r>
              <a:rPr lang="es-ES_tradnl" sz="2900" dirty="0" smtClean="0"/>
              <a:t>Él/ella/Ud. </a:t>
            </a:r>
            <a:r>
              <a:rPr lang="es-ES_tradnl" sz="3200" dirty="0" smtClean="0"/>
              <a:t>produce</a:t>
            </a:r>
          </a:p>
          <a:p>
            <a:pPr marL="0" indent="0">
              <a:buNone/>
            </a:pPr>
            <a:endParaRPr lang="es-ES_tradnl" sz="32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238893" y="1670152"/>
            <a:ext cx="5080181" cy="328495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_tradnl" sz="3200" dirty="0" smtClean="0"/>
              <a:t>Nosotros producimos</a:t>
            </a:r>
          </a:p>
          <a:p>
            <a:pPr marL="0" indent="0">
              <a:buNone/>
            </a:pPr>
            <a:r>
              <a:rPr lang="es-ES_tradnl" sz="3200" dirty="0" smtClean="0"/>
              <a:t>Vosotros producís</a:t>
            </a:r>
          </a:p>
          <a:p>
            <a:pPr marL="0" indent="0">
              <a:buNone/>
            </a:pPr>
            <a:r>
              <a:rPr lang="es-ES_tradnl" sz="2900" dirty="0" smtClean="0"/>
              <a:t>Ellos/Ellas/Uds. </a:t>
            </a:r>
            <a:r>
              <a:rPr lang="es-ES_tradnl" sz="3200" dirty="0" smtClean="0"/>
              <a:t>producen</a:t>
            </a:r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34394945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300152"/>
            <a:ext cx="8534400" cy="758952"/>
          </a:xfrm>
        </p:spPr>
        <p:txBody>
          <a:bodyPr>
            <a:noAutofit/>
          </a:bodyPr>
          <a:lstStyle/>
          <a:p>
            <a:r>
              <a:rPr lang="en-US" sz="4000" b="1" dirty="0" err="1" smtClean="0">
                <a:solidFill>
                  <a:srgbClr val="6A0D98"/>
                </a:solidFill>
              </a:rPr>
              <a:t>Verbos</a:t>
            </a:r>
            <a:r>
              <a:rPr lang="en-US" sz="4000" b="1" dirty="0" smtClean="0">
                <a:solidFill>
                  <a:srgbClr val="6A0D98"/>
                </a:solidFill>
              </a:rPr>
              <a:t> con -</a:t>
            </a:r>
            <a:r>
              <a:rPr lang="en-US" sz="4000" b="1" dirty="0" err="1" smtClean="0">
                <a:solidFill>
                  <a:srgbClr val="6A0D98"/>
                </a:solidFill>
              </a:rPr>
              <a:t>zco</a:t>
            </a:r>
            <a:endParaRPr lang="en-US" sz="4000" b="1" dirty="0">
              <a:solidFill>
                <a:srgbClr val="6A0D98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65980" y="1670152"/>
            <a:ext cx="8570172" cy="48949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_tradnl" sz="3200" b="1" u="sng" dirty="0" err="1" smtClean="0"/>
              <a:t>Verbs</a:t>
            </a:r>
            <a:r>
              <a:rPr lang="es-ES_tradnl" sz="3200" b="1" u="sng" dirty="0" smtClean="0"/>
              <a:t> </a:t>
            </a:r>
            <a:r>
              <a:rPr lang="es-ES_tradnl" sz="3200" b="1" u="sng" dirty="0" err="1" smtClean="0"/>
              <a:t>you</a:t>
            </a:r>
            <a:r>
              <a:rPr lang="es-ES_tradnl" sz="3200" b="1" u="sng" dirty="0" smtClean="0"/>
              <a:t> are </a:t>
            </a:r>
            <a:r>
              <a:rPr lang="es-ES_tradnl" sz="3200" b="1" u="sng" dirty="0" err="1" smtClean="0"/>
              <a:t>responsible</a:t>
            </a:r>
            <a:r>
              <a:rPr lang="es-ES_tradnl" sz="3200" b="1" u="sng" dirty="0" smtClean="0"/>
              <a:t> </a:t>
            </a:r>
            <a:r>
              <a:rPr lang="es-ES_tradnl" sz="3200" b="1" u="sng" dirty="0" err="1" smtClean="0"/>
              <a:t>for</a:t>
            </a:r>
            <a:r>
              <a:rPr lang="es-ES_tradnl" sz="3200" b="1" u="sng" dirty="0" smtClean="0"/>
              <a:t>:</a:t>
            </a:r>
          </a:p>
          <a:p>
            <a:r>
              <a:rPr lang="es-ES_tradnl" sz="3200" dirty="0" smtClean="0"/>
              <a:t>Conocer – </a:t>
            </a:r>
            <a:r>
              <a:rPr lang="es-ES_tradnl" sz="3200" dirty="0" err="1" smtClean="0"/>
              <a:t>to</a:t>
            </a:r>
            <a:r>
              <a:rPr lang="es-ES_tradnl" sz="3200" dirty="0" smtClean="0"/>
              <a:t> </a:t>
            </a:r>
            <a:r>
              <a:rPr lang="es-ES_tradnl" sz="3200" dirty="0" err="1" smtClean="0"/>
              <a:t>know</a:t>
            </a:r>
            <a:r>
              <a:rPr lang="es-ES_tradnl" sz="3200" dirty="0" smtClean="0"/>
              <a:t> (</a:t>
            </a:r>
            <a:r>
              <a:rPr lang="es-ES_tradnl" sz="3200" dirty="0" err="1" smtClean="0"/>
              <a:t>people</a:t>
            </a:r>
            <a:r>
              <a:rPr lang="es-ES_tradnl" sz="3200" dirty="0" smtClean="0"/>
              <a:t>) – Yo cono</a:t>
            </a:r>
            <a:r>
              <a:rPr lang="es-ES_tradnl" sz="3200" dirty="0" smtClean="0">
                <a:solidFill>
                  <a:srgbClr val="6A0D98"/>
                </a:solidFill>
              </a:rPr>
              <a:t>zco</a:t>
            </a:r>
          </a:p>
          <a:p>
            <a:r>
              <a:rPr lang="es-ES_tradnl" sz="3200" dirty="0" smtClean="0"/>
              <a:t>Producir – </a:t>
            </a:r>
            <a:r>
              <a:rPr lang="es-ES_tradnl" sz="3200" dirty="0" err="1" smtClean="0"/>
              <a:t>to</a:t>
            </a:r>
            <a:r>
              <a:rPr lang="es-ES_tradnl" sz="3200" dirty="0" smtClean="0"/>
              <a:t> produce/</a:t>
            </a:r>
            <a:r>
              <a:rPr lang="es-ES_tradnl" sz="3200" dirty="0" err="1" smtClean="0"/>
              <a:t>make</a:t>
            </a:r>
            <a:r>
              <a:rPr lang="es-ES_tradnl" sz="3200" dirty="0" smtClean="0"/>
              <a:t> – Yo produ</a:t>
            </a:r>
            <a:r>
              <a:rPr lang="es-ES_tradnl" sz="3200" dirty="0" smtClean="0">
                <a:solidFill>
                  <a:srgbClr val="6A0D98"/>
                </a:solidFill>
              </a:rPr>
              <a:t>zco</a:t>
            </a:r>
          </a:p>
          <a:p>
            <a:r>
              <a:rPr lang="es-ES_tradnl" sz="3200" dirty="0" smtClean="0"/>
              <a:t>Traducir – </a:t>
            </a:r>
            <a:r>
              <a:rPr lang="es-ES_tradnl" sz="3200" dirty="0" err="1" smtClean="0"/>
              <a:t>To</a:t>
            </a:r>
            <a:r>
              <a:rPr lang="es-ES_tradnl" sz="3200" dirty="0" smtClean="0"/>
              <a:t> </a:t>
            </a:r>
            <a:r>
              <a:rPr lang="es-ES_tradnl" sz="3200" dirty="0" err="1" smtClean="0"/>
              <a:t>translate</a:t>
            </a:r>
            <a:r>
              <a:rPr lang="es-ES_tradnl" sz="3200" dirty="0" smtClean="0"/>
              <a:t> – Yo tradu</a:t>
            </a:r>
            <a:r>
              <a:rPr lang="es-ES_tradnl" sz="3200" dirty="0" smtClean="0">
                <a:solidFill>
                  <a:srgbClr val="6A0D98"/>
                </a:solidFill>
              </a:rPr>
              <a:t>zco</a:t>
            </a:r>
          </a:p>
          <a:p>
            <a:pPr marL="0" indent="0">
              <a:buNone/>
            </a:pPr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7001015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300152"/>
            <a:ext cx="8534400" cy="758952"/>
          </a:xfrm>
        </p:spPr>
        <p:txBody>
          <a:bodyPr>
            <a:noAutofit/>
          </a:bodyPr>
          <a:lstStyle/>
          <a:p>
            <a:r>
              <a:rPr lang="en-US" sz="4000" b="1" dirty="0" err="1" smtClean="0">
                <a:solidFill>
                  <a:srgbClr val="6A0D98"/>
                </a:solidFill>
              </a:rPr>
              <a:t>Verbos</a:t>
            </a:r>
            <a:r>
              <a:rPr lang="en-US" sz="4000" b="1" dirty="0" smtClean="0">
                <a:solidFill>
                  <a:srgbClr val="6A0D98"/>
                </a:solidFill>
              </a:rPr>
              <a:t> con -</a:t>
            </a:r>
            <a:r>
              <a:rPr lang="en-US" sz="4000" b="1" dirty="0" err="1" smtClean="0">
                <a:solidFill>
                  <a:srgbClr val="6A0D98"/>
                </a:solidFill>
              </a:rPr>
              <a:t>zco</a:t>
            </a:r>
            <a:endParaRPr lang="en-US" sz="4000" b="1" dirty="0">
              <a:solidFill>
                <a:srgbClr val="6A0D98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65980" y="1670152"/>
            <a:ext cx="8570172" cy="48949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_tradnl" sz="3200" b="1" u="sng" dirty="0" smtClean="0"/>
              <a:t>Extra </a:t>
            </a:r>
            <a:r>
              <a:rPr lang="es-ES_tradnl" sz="3200" b="1" u="sng" dirty="0" err="1" smtClean="0"/>
              <a:t>verbs</a:t>
            </a:r>
            <a:r>
              <a:rPr lang="es-ES_tradnl" sz="3200" b="1" u="sng" dirty="0" smtClean="0"/>
              <a:t>:</a:t>
            </a:r>
          </a:p>
          <a:p>
            <a:pPr marL="0" indent="0">
              <a:buNone/>
            </a:pPr>
            <a:r>
              <a:rPr lang="es-ES_tradnl" sz="3200" dirty="0" smtClean="0"/>
              <a:t>Obedecer – </a:t>
            </a:r>
            <a:r>
              <a:rPr lang="es-ES_tradnl" sz="3200" dirty="0" err="1" smtClean="0"/>
              <a:t>to</a:t>
            </a:r>
            <a:r>
              <a:rPr lang="es-ES_tradnl" sz="3200" dirty="0" smtClean="0"/>
              <a:t> </a:t>
            </a:r>
            <a:r>
              <a:rPr lang="es-ES_tradnl" sz="3200" dirty="0" err="1" smtClean="0"/>
              <a:t>obey</a:t>
            </a:r>
            <a:r>
              <a:rPr lang="es-ES_tradnl" sz="3200" dirty="0" smtClean="0"/>
              <a:t> – Yo obede</a:t>
            </a:r>
            <a:r>
              <a:rPr lang="es-ES_tradnl" sz="3200" dirty="0" smtClean="0">
                <a:solidFill>
                  <a:srgbClr val="6A0D98"/>
                </a:solidFill>
              </a:rPr>
              <a:t>zco</a:t>
            </a:r>
          </a:p>
          <a:p>
            <a:pPr marL="0" indent="0">
              <a:buNone/>
            </a:pPr>
            <a:r>
              <a:rPr lang="es-ES_tradnl" sz="3200" dirty="0" smtClean="0"/>
              <a:t>Conducir – </a:t>
            </a:r>
            <a:r>
              <a:rPr lang="es-ES_tradnl" sz="3200" dirty="0" err="1" smtClean="0"/>
              <a:t>to</a:t>
            </a:r>
            <a:r>
              <a:rPr lang="es-ES_tradnl" sz="3200" dirty="0" smtClean="0"/>
              <a:t> drive – Yo condu</a:t>
            </a:r>
            <a:r>
              <a:rPr lang="es-ES_tradnl" sz="3200" dirty="0" smtClean="0">
                <a:solidFill>
                  <a:srgbClr val="6A0D98"/>
                </a:solidFill>
              </a:rPr>
              <a:t>zco</a:t>
            </a:r>
          </a:p>
          <a:p>
            <a:pPr marL="0" indent="0">
              <a:buNone/>
            </a:pPr>
            <a:r>
              <a:rPr lang="es-ES_tradnl" sz="3200" dirty="0" smtClean="0"/>
              <a:t>Crecer – </a:t>
            </a:r>
            <a:r>
              <a:rPr lang="es-ES_tradnl" sz="3200" dirty="0" err="1"/>
              <a:t>t</a:t>
            </a:r>
            <a:r>
              <a:rPr lang="es-ES_tradnl" sz="3200" dirty="0" err="1" smtClean="0"/>
              <a:t>o</a:t>
            </a:r>
            <a:r>
              <a:rPr lang="es-ES_tradnl" sz="3200" dirty="0" smtClean="0"/>
              <a:t> </a:t>
            </a:r>
            <a:r>
              <a:rPr lang="es-ES_tradnl" sz="3200" dirty="0" err="1" smtClean="0"/>
              <a:t>grow</a:t>
            </a:r>
            <a:r>
              <a:rPr lang="es-ES_tradnl" sz="3200" dirty="0" smtClean="0"/>
              <a:t> – Yo cre</a:t>
            </a:r>
            <a:r>
              <a:rPr lang="es-ES_tradnl" sz="3200" dirty="0" smtClean="0">
                <a:solidFill>
                  <a:srgbClr val="6A0D98"/>
                </a:solidFill>
              </a:rPr>
              <a:t>zco</a:t>
            </a:r>
          </a:p>
          <a:p>
            <a:pPr marL="0" indent="0">
              <a:buNone/>
            </a:pPr>
            <a:r>
              <a:rPr lang="es-ES_tradnl" sz="3200" dirty="0" smtClean="0"/>
              <a:t>Parecer – </a:t>
            </a:r>
            <a:r>
              <a:rPr lang="es-ES_tradnl" sz="3200" dirty="0" err="1" smtClean="0"/>
              <a:t>to</a:t>
            </a:r>
            <a:r>
              <a:rPr lang="es-ES_tradnl" sz="3200" dirty="0" smtClean="0"/>
              <a:t> </a:t>
            </a:r>
            <a:r>
              <a:rPr lang="es-ES_tradnl" sz="3200" dirty="0" err="1" smtClean="0"/>
              <a:t>appear</a:t>
            </a:r>
            <a:r>
              <a:rPr lang="es-ES_tradnl" sz="3200" dirty="0" smtClean="0"/>
              <a:t>/</a:t>
            </a:r>
            <a:r>
              <a:rPr lang="es-ES_tradnl" sz="3200" dirty="0" err="1" smtClean="0"/>
              <a:t>seem</a:t>
            </a:r>
            <a:r>
              <a:rPr lang="es-ES_tradnl" sz="3200" dirty="0" smtClean="0"/>
              <a:t> – Yo pare</a:t>
            </a:r>
            <a:r>
              <a:rPr lang="es-ES_tradnl" sz="3200" dirty="0" smtClean="0">
                <a:solidFill>
                  <a:srgbClr val="6A0D98"/>
                </a:solidFill>
              </a:rPr>
              <a:t>zco</a:t>
            </a:r>
            <a:endParaRPr lang="es-ES_tradnl" sz="3200" dirty="0">
              <a:solidFill>
                <a:srgbClr val="6A0D9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51392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300152"/>
            <a:ext cx="8534400" cy="758952"/>
          </a:xfrm>
        </p:spPr>
        <p:txBody>
          <a:bodyPr>
            <a:noAutofit/>
          </a:bodyPr>
          <a:lstStyle/>
          <a:p>
            <a:r>
              <a:rPr lang="en-US" sz="6000" b="1" dirty="0" err="1" smtClean="0">
                <a:solidFill>
                  <a:srgbClr val="221599"/>
                </a:solidFill>
              </a:rPr>
              <a:t>Verbos</a:t>
            </a:r>
            <a:r>
              <a:rPr lang="en-US" sz="6000" b="1" dirty="0" smtClean="0">
                <a:solidFill>
                  <a:srgbClr val="221599"/>
                </a:solidFill>
              </a:rPr>
              <a:t> con -</a:t>
            </a:r>
            <a:r>
              <a:rPr lang="en-US" sz="6000" b="1" dirty="0" err="1" smtClean="0">
                <a:solidFill>
                  <a:srgbClr val="221599"/>
                </a:solidFill>
              </a:rPr>
              <a:t>jo</a:t>
            </a:r>
            <a:endParaRPr lang="en-US" sz="6000" b="1" dirty="0">
              <a:solidFill>
                <a:srgbClr val="2215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ES_tradnl" sz="4000" dirty="0" smtClean="0"/>
              <a:t>En la forma de </a:t>
            </a:r>
            <a:r>
              <a:rPr lang="es-ES_tradnl" sz="4000" i="1" dirty="0" smtClean="0"/>
              <a:t>yo</a:t>
            </a:r>
            <a:r>
              <a:rPr lang="es-ES_tradnl" sz="4000" dirty="0" smtClean="0"/>
              <a:t> estos verbos terminan con </a:t>
            </a:r>
            <a:r>
              <a:rPr lang="es-ES_tradnl" sz="4000" dirty="0" smtClean="0">
                <a:solidFill>
                  <a:srgbClr val="221599"/>
                </a:solidFill>
              </a:rPr>
              <a:t>–</a:t>
            </a:r>
            <a:r>
              <a:rPr lang="es-ES_tradnl" sz="4000" dirty="0" err="1" smtClean="0">
                <a:solidFill>
                  <a:srgbClr val="221599"/>
                </a:solidFill>
              </a:rPr>
              <a:t>jo</a:t>
            </a:r>
            <a:r>
              <a:rPr lang="es-ES_tradnl" sz="4000" dirty="0" smtClean="0"/>
              <a:t>. No son irregulares en las otras </a:t>
            </a:r>
            <a:r>
              <a:rPr lang="es-ES_tradnl" sz="4000" dirty="0" err="1" smtClean="0"/>
              <a:t>forms</a:t>
            </a:r>
            <a:r>
              <a:rPr lang="es-ES_tradnl" sz="4000" dirty="0" smtClean="0"/>
              <a:t>.</a:t>
            </a:r>
          </a:p>
          <a:p>
            <a:pPr lvl="1"/>
            <a:r>
              <a:rPr lang="es-ES_tradnl" sz="3500" i="1" dirty="0" smtClean="0"/>
              <a:t>(In </a:t>
            </a:r>
            <a:r>
              <a:rPr lang="es-ES_tradnl" sz="3500" i="1" dirty="0" err="1" smtClean="0"/>
              <a:t>the</a:t>
            </a:r>
            <a:r>
              <a:rPr lang="es-ES_tradnl" sz="3500" i="1" dirty="0" smtClean="0"/>
              <a:t> yo </a:t>
            </a:r>
            <a:r>
              <a:rPr lang="es-ES_tradnl" sz="3500" i="1" dirty="0" err="1" smtClean="0"/>
              <a:t>form</a:t>
            </a:r>
            <a:r>
              <a:rPr lang="es-ES_tradnl" sz="3500" i="1" dirty="0" smtClean="0"/>
              <a:t>, </a:t>
            </a:r>
            <a:r>
              <a:rPr lang="es-ES_tradnl" sz="3500" i="1" dirty="0" err="1" smtClean="0"/>
              <a:t>these</a:t>
            </a:r>
            <a:r>
              <a:rPr lang="es-ES_tradnl" sz="3500" i="1" dirty="0" smtClean="0"/>
              <a:t> </a:t>
            </a:r>
            <a:r>
              <a:rPr lang="es-ES_tradnl" sz="3500" i="1" dirty="0" err="1" smtClean="0"/>
              <a:t>verbs</a:t>
            </a:r>
            <a:r>
              <a:rPr lang="es-ES_tradnl" sz="3500" i="1" dirty="0" smtClean="0"/>
              <a:t> </a:t>
            </a:r>
            <a:r>
              <a:rPr lang="es-ES_tradnl" sz="3500" i="1" dirty="0" err="1" smtClean="0"/>
              <a:t>end</a:t>
            </a:r>
            <a:r>
              <a:rPr lang="es-ES_tradnl" sz="3500" i="1" dirty="0" smtClean="0"/>
              <a:t> </a:t>
            </a:r>
            <a:r>
              <a:rPr lang="es-ES_tradnl" sz="3500" i="1" dirty="0" err="1" smtClean="0"/>
              <a:t>with</a:t>
            </a:r>
            <a:r>
              <a:rPr lang="es-ES_tradnl" sz="3500" i="1" dirty="0" smtClean="0"/>
              <a:t> –</a:t>
            </a:r>
            <a:r>
              <a:rPr lang="es-ES_tradnl" sz="3500" i="1" dirty="0" err="1" smtClean="0"/>
              <a:t>jo</a:t>
            </a:r>
            <a:r>
              <a:rPr lang="es-ES_tradnl" sz="3500" i="1" dirty="0" smtClean="0"/>
              <a:t>. </a:t>
            </a:r>
            <a:r>
              <a:rPr lang="es-ES_tradnl" sz="3500" i="1" dirty="0" err="1" smtClean="0"/>
              <a:t>They</a:t>
            </a:r>
            <a:r>
              <a:rPr lang="es-ES_tradnl" sz="3500" i="1" dirty="0" smtClean="0"/>
              <a:t> are </a:t>
            </a:r>
            <a:r>
              <a:rPr lang="es-ES_tradnl" sz="3500" i="1" dirty="0" err="1" smtClean="0"/>
              <a:t>not</a:t>
            </a:r>
            <a:r>
              <a:rPr lang="es-ES_tradnl" sz="3500" i="1" dirty="0" smtClean="0"/>
              <a:t> irregular in </a:t>
            </a:r>
            <a:r>
              <a:rPr lang="es-ES_tradnl" sz="3500" i="1" dirty="0" err="1" smtClean="0"/>
              <a:t>the</a:t>
            </a:r>
            <a:r>
              <a:rPr lang="es-ES_tradnl" sz="3500" i="1" dirty="0" smtClean="0"/>
              <a:t> </a:t>
            </a:r>
            <a:r>
              <a:rPr lang="es-ES_tradnl" sz="3500" i="1" dirty="0" err="1" smtClean="0"/>
              <a:t>other</a:t>
            </a:r>
            <a:r>
              <a:rPr lang="es-ES_tradnl" sz="3500" i="1" dirty="0" smtClean="0"/>
              <a:t> </a:t>
            </a:r>
            <a:r>
              <a:rPr lang="es-ES_tradnl" sz="3500" i="1" dirty="0" err="1" smtClean="0"/>
              <a:t>forms</a:t>
            </a:r>
            <a:r>
              <a:rPr lang="es-ES_tradnl" sz="3500" i="1" dirty="0" smtClean="0"/>
              <a:t>.)</a:t>
            </a:r>
          </a:p>
          <a:p>
            <a:pPr marL="0" indent="0">
              <a:buNone/>
            </a:pPr>
            <a:endParaRPr lang="es-ES_tradnl" sz="4000" dirty="0"/>
          </a:p>
        </p:txBody>
      </p:sp>
    </p:spTree>
    <p:extLst>
      <p:ext uri="{BB962C8B-B14F-4D97-AF65-F5344CB8AC3E}">
        <p14:creationId xmlns:p14="http://schemas.microsoft.com/office/powerpoint/2010/main" val="19114765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300152"/>
            <a:ext cx="8534400" cy="758952"/>
          </a:xfrm>
        </p:spPr>
        <p:txBody>
          <a:bodyPr>
            <a:noAutofit/>
          </a:bodyPr>
          <a:lstStyle/>
          <a:p>
            <a:r>
              <a:rPr lang="en-US" sz="4000" b="1" dirty="0" err="1" smtClean="0"/>
              <a:t>Escoger</a:t>
            </a:r>
            <a:r>
              <a:rPr lang="en-US" sz="4000" b="1" dirty="0" smtClean="0"/>
              <a:t> – To choose/pick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65980" y="1670152"/>
            <a:ext cx="4634667" cy="32849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_tradnl" sz="3200" dirty="0" smtClean="0"/>
              <a:t>Yo esco</a:t>
            </a:r>
            <a:r>
              <a:rPr lang="es-ES_tradnl" sz="3200" dirty="0" smtClean="0">
                <a:solidFill>
                  <a:srgbClr val="221599"/>
                </a:solidFill>
              </a:rPr>
              <a:t>jo</a:t>
            </a:r>
          </a:p>
          <a:p>
            <a:pPr marL="0" indent="0">
              <a:buNone/>
            </a:pPr>
            <a:r>
              <a:rPr lang="es-ES_tradnl" sz="3200" dirty="0" smtClean="0"/>
              <a:t>Tú escoges</a:t>
            </a:r>
          </a:p>
          <a:p>
            <a:pPr marL="0" indent="0">
              <a:buNone/>
            </a:pPr>
            <a:r>
              <a:rPr lang="es-ES_tradnl" sz="2900" dirty="0" smtClean="0"/>
              <a:t>Él/ella/Ud. </a:t>
            </a:r>
            <a:r>
              <a:rPr lang="es-ES_tradnl" sz="3200" dirty="0" smtClean="0"/>
              <a:t>escoge</a:t>
            </a:r>
          </a:p>
          <a:p>
            <a:pPr marL="0" indent="0">
              <a:buNone/>
            </a:pPr>
            <a:endParaRPr lang="es-ES_tradnl" sz="32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238893" y="1670152"/>
            <a:ext cx="5080181" cy="328495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_tradnl" sz="3200" dirty="0" smtClean="0"/>
              <a:t>Nosotros escogemos</a:t>
            </a:r>
          </a:p>
          <a:p>
            <a:pPr marL="0" indent="0">
              <a:buNone/>
            </a:pPr>
            <a:r>
              <a:rPr lang="es-ES_tradnl" sz="3200" dirty="0" smtClean="0"/>
              <a:t>Vosotros escogéis</a:t>
            </a:r>
          </a:p>
          <a:p>
            <a:pPr marL="0" indent="0">
              <a:buNone/>
            </a:pPr>
            <a:r>
              <a:rPr lang="es-ES_tradnl" sz="2900" dirty="0" smtClean="0"/>
              <a:t>Ellos/Ellas/Uds. </a:t>
            </a:r>
            <a:r>
              <a:rPr lang="es-ES_tradnl" sz="3200" dirty="0" smtClean="0"/>
              <a:t>escogen</a:t>
            </a:r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42385971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300152"/>
            <a:ext cx="8534400" cy="758952"/>
          </a:xfrm>
        </p:spPr>
        <p:txBody>
          <a:bodyPr>
            <a:noAutofit/>
          </a:bodyPr>
          <a:lstStyle/>
          <a:p>
            <a:r>
              <a:rPr lang="en-US" sz="4000" b="1" dirty="0" err="1" smtClean="0">
                <a:solidFill>
                  <a:srgbClr val="221599"/>
                </a:solidFill>
              </a:rPr>
              <a:t>Verbos</a:t>
            </a:r>
            <a:r>
              <a:rPr lang="en-US" sz="4000" b="1" dirty="0" smtClean="0">
                <a:solidFill>
                  <a:srgbClr val="221599"/>
                </a:solidFill>
              </a:rPr>
              <a:t> con -</a:t>
            </a:r>
            <a:r>
              <a:rPr lang="en-US" sz="4000" b="1" dirty="0" err="1" smtClean="0">
                <a:solidFill>
                  <a:srgbClr val="221599"/>
                </a:solidFill>
              </a:rPr>
              <a:t>jo</a:t>
            </a:r>
            <a:endParaRPr lang="en-US" sz="4000" b="1" dirty="0">
              <a:solidFill>
                <a:srgbClr val="2215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65980" y="1670152"/>
            <a:ext cx="8570172" cy="48949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_tradnl" sz="3200" b="1" u="sng" dirty="0" err="1" smtClean="0"/>
              <a:t>Verbs</a:t>
            </a:r>
            <a:r>
              <a:rPr lang="es-ES_tradnl" sz="3200" b="1" u="sng" dirty="0" smtClean="0"/>
              <a:t> </a:t>
            </a:r>
            <a:r>
              <a:rPr lang="es-ES_tradnl" sz="3200" b="1" u="sng" dirty="0" err="1" smtClean="0"/>
              <a:t>you</a:t>
            </a:r>
            <a:r>
              <a:rPr lang="es-ES_tradnl" sz="3200" b="1" u="sng" dirty="0" smtClean="0"/>
              <a:t> are </a:t>
            </a:r>
            <a:r>
              <a:rPr lang="es-ES_tradnl" sz="3200" b="1" u="sng" dirty="0" err="1" smtClean="0"/>
              <a:t>responsible</a:t>
            </a:r>
            <a:r>
              <a:rPr lang="es-ES_tradnl" sz="3200" b="1" u="sng" dirty="0" smtClean="0"/>
              <a:t> </a:t>
            </a:r>
            <a:r>
              <a:rPr lang="es-ES_tradnl" sz="3200" b="1" u="sng" dirty="0" err="1" smtClean="0"/>
              <a:t>for</a:t>
            </a:r>
            <a:r>
              <a:rPr lang="es-ES_tradnl" sz="3200" b="1" u="sng" dirty="0" smtClean="0"/>
              <a:t>:</a:t>
            </a:r>
          </a:p>
          <a:p>
            <a:r>
              <a:rPr lang="es-ES_tradnl" sz="3200" dirty="0" smtClean="0"/>
              <a:t>Escoger – </a:t>
            </a:r>
            <a:r>
              <a:rPr lang="es-ES_tradnl" sz="3200" dirty="0" err="1" smtClean="0"/>
              <a:t>To</a:t>
            </a:r>
            <a:r>
              <a:rPr lang="es-ES_tradnl" sz="3200" dirty="0" smtClean="0"/>
              <a:t> </a:t>
            </a:r>
            <a:r>
              <a:rPr lang="es-ES_tradnl" sz="3200" dirty="0" err="1" smtClean="0"/>
              <a:t>choose</a:t>
            </a:r>
            <a:r>
              <a:rPr lang="es-ES_tradnl" sz="3200" dirty="0" smtClean="0"/>
              <a:t>/</a:t>
            </a:r>
            <a:r>
              <a:rPr lang="es-ES_tradnl" sz="3200" dirty="0" err="1" smtClean="0"/>
              <a:t>To</a:t>
            </a:r>
            <a:r>
              <a:rPr lang="es-ES_tradnl" sz="3200" dirty="0" smtClean="0"/>
              <a:t> pick – Yo esco</a:t>
            </a:r>
            <a:r>
              <a:rPr lang="es-ES_tradnl" sz="3200" dirty="0" smtClean="0">
                <a:solidFill>
                  <a:srgbClr val="221599"/>
                </a:solidFill>
              </a:rPr>
              <a:t>jo</a:t>
            </a:r>
          </a:p>
          <a:p>
            <a:pPr marL="0" indent="0">
              <a:buNone/>
            </a:pPr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22012584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300152"/>
            <a:ext cx="8534400" cy="758952"/>
          </a:xfrm>
        </p:spPr>
        <p:txBody>
          <a:bodyPr>
            <a:noAutofit/>
          </a:bodyPr>
          <a:lstStyle/>
          <a:p>
            <a:r>
              <a:rPr lang="en-US" sz="4000" b="1" dirty="0" err="1" smtClean="0">
                <a:solidFill>
                  <a:srgbClr val="221599"/>
                </a:solidFill>
              </a:rPr>
              <a:t>Verbos</a:t>
            </a:r>
            <a:r>
              <a:rPr lang="en-US" sz="4000" b="1" dirty="0" smtClean="0">
                <a:solidFill>
                  <a:srgbClr val="221599"/>
                </a:solidFill>
              </a:rPr>
              <a:t> con -</a:t>
            </a:r>
            <a:r>
              <a:rPr lang="en-US" sz="4000" b="1" dirty="0" err="1" smtClean="0">
                <a:solidFill>
                  <a:srgbClr val="221599"/>
                </a:solidFill>
              </a:rPr>
              <a:t>jo</a:t>
            </a:r>
            <a:endParaRPr lang="en-US" sz="4000" b="1" dirty="0">
              <a:solidFill>
                <a:srgbClr val="2215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65980" y="1670152"/>
            <a:ext cx="8748350" cy="48949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_tradnl" sz="3200" b="1" u="sng" dirty="0" smtClean="0"/>
              <a:t>Extra </a:t>
            </a:r>
            <a:r>
              <a:rPr lang="es-ES_tradnl" sz="3200" b="1" u="sng" dirty="0" err="1" smtClean="0"/>
              <a:t>verbs</a:t>
            </a:r>
            <a:r>
              <a:rPr lang="es-ES_tradnl" sz="3200" b="1" u="sng" dirty="0" smtClean="0"/>
              <a:t>:</a:t>
            </a:r>
          </a:p>
          <a:p>
            <a:pPr marL="0" indent="0">
              <a:buNone/>
            </a:pPr>
            <a:r>
              <a:rPr lang="es-ES_tradnl" sz="3100" dirty="0" smtClean="0"/>
              <a:t>Dirigir – </a:t>
            </a:r>
            <a:r>
              <a:rPr lang="es-ES_tradnl" sz="3100" dirty="0" err="1" smtClean="0"/>
              <a:t>to</a:t>
            </a:r>
            <a:r>
              <a:rPr lang="es-ES_tradnl" sz="3100" dirty="0" smtClean="0"/>
              <a:t> </a:t>
            </a:r>
            <a:r>
              <a:rPr lang="es-ES_tradnl" sz="3100" dirty="0" err="1" smtClean="0"/>
              <a:t>direct</a:t>
            </a:r>
            <a:r>
              <a:rPr lang="es-ES_tradnl" sz="3100" dirty="0" smtClean="0"/>
              <a:t>/</a:t>
            </a:r>
            <a:r>
              <a:rPr lang="es-ES_tradnl" sz="3100" dirty="0" err="1" smtClean="0"/>
              <a:t>manage</a:t>
            </a:r>
            <a:r>
              <a:rPr lang="es-ES_tradnl" sz="3100" dirty="0" smtClean="0"/>
              <a:t> </a:t>
            </a:r>
            <a:r>
              <a:rPr lang="es-ES_tradnl" sz="3100" dirty="0" err="1" smtClean="0"/>
              <a:t>something</a:t>
            </a:r>
            <a:r>
              <a:rPr lang="es-ES_tradnl" sz="3100" dirty="0" smtClean="0"/>
              <a:t> – Yo diri</a:t>
            </a:r>
            <a:r>
              <a:rPr lang="es-ES_tradnl" sz="3100" dirty="0" smtClean="0">
                <a:solidFill>
                  <a:srgbClr val="221599"/>
                </a:solidFill>
              </a:rPr>
              <a:t>jo</a:t>
            </a:r>
          </a:p>
          <a:p>
            <a:pPr marL="0" indent="0">
              <a:buNone/>
            </a:pPr>
            <a:r>
              <a:rPr lang="es-ES_tradnl" sz="3100" dirty="0" smtClean="0"/>
              <a:t>Elegir** – </a:t>
            </a:r>
            <a:r>
              <a:rPr lang="es-ES_tradnl" sz="3100" dirty="0" err="1" smtClean="0"/>
              <a:t>To</a:t>
            </a:r>
            <a:r>
              <a:rPr lang="es-ES_tradnl" sz="3100" dirty="0" smtClean="0"/>
              <a:t> </a:t>
            </a:r>
            <a:r>
              <a:rPr lang="es-ES_tradnl" sz="3100" dirty="0" err="1" smtClean="0"/>
              <a:t>choose</a:t>
            </a:r>
            <a:r>
              <a:rPr lang="es-ES_tradnl" sz="3100" dirty="0" smtClean="0"/>
              <a:t>/</a:t>
            </a:r>
            <a:r>
              <a:rPr lang="es-ES_tradnl" sz="3100" dirty="0" err="1" smtClean="0"/>
              <a:t>select</a:t>
            </a:r>
            <a:r>
              <a:rPr lang="es-ES_tradnl" sz="3100" dirty="0" smtClean="0"/>
              <a:t>/</a:t>
            </a:r>
            <a:r>
              <a:rPr lang="es-ES_tradnl" sz="3100" dirty="0" err="1" smtClean="0"/>
              <a:t>elect</a:t>
            </a:r>
            <a:r>
              <a:rPr lang="es-ES_tradnl" sz="3100" dirty="0" smtClean="0"/>
              <a:t> – Yo eli</a:t>
            </a:r>
            <a:r>
              <a:rPr lang="es-ES_tradnl" sz="3100" dirty="0" smtClean="0">
                <a:solidFill>
                  <a:srgbClr val="221599"/>
                </a:solidFill>
              </a:rPr>
              <a:t>jo</a:t>
            </a:r>
          </a:p>
          <a:p>
            <a:pPr marL="0" indent="0">
              <a:buNone/>
            </a:pPr>
            <a:r>
              <a:rPr lang="es-ES_tradnl" sz="3100" dirty="0" smtClean="0"/>
              <a:t>Recoger </a:t>
            </a:r>
            <a:r>
              <a:rPr lang="es-ES_tradnl" sz="3100" dirty="0" smtClean="0"/>
              <a:t>– </a:t>
            </a:r>
            <a:r>
              <a:rPr lang="es-ES_tradnl" sz="3100" dirty="0" err="1" smtClean="0"/>
              <a:t>To</a:t>
            </a:r>
            <a:r>
              <a:rPr lang="es-ES_tradnl" sz="3100" dirty="0" smtClean="0"/>
              <a:t> pick up/</a:t>
            </a:r>
            <a:r>
              <a:rPr lang="es-ES_tradnl" sz="3100" dirty="0" err="1" smtClean="0"/>
              <a:t>Tidy</a:t>
            </a:r>
            <a:r>
              <a:rPr lang="es-ES_tradnl" sz="3100" dirty="0" smtClean="0"/>
              <a:t> up – Yo reco</a:t>
            </a:r>
            <a:r>
              <a:rPr lang="es-ES_tradnl" sz="3100" dirty="0" smtClean="0">
                <a:solidFill>
                  <a:srgbClr val="221599"/>
                </a:solidFill>
              </a:rPr>
              <a:t>jo</a:t>
            </a:r>
          </a:p>
          <a:p>
            <a:pPr marL="0" indent="0">
              <a:buNone/>
            </a:pPr>
            <a:r>
              <a:rPr lang="es-ES_tradnl" sz="3100" dirty="0" smtClean="0"/>
              <a:t>Proteger – </a:t>
            </a:r>
            <a:r>
              <a:rPr lang="es-ES_tradnl" sz="3100" dirty="0" err="1" smtClean="0"/>
              <a:t>To</a:t>
            </a:r>
            <a:r>
              <a:rPr lang="es-ES_tradnl" sz="3100" dirty="0" smtClean="0"/>
              <a:t> </a:t>
            </a:r>
            <a:r>
              <a:rPr lang="es-ES_tradnl" sz="3100" dirty="0" err="1" smtClean="0"/>
              <a:t>protect</a:t>
            </a:r>
            <a:r>
              <a:rPr lang="es-ES_tradnl" sz="3100" dirty="0" smtClean="0"/>
              <a:t> – Yo prote</a:t>
            </a:r>
            <a:r>
              <a:rPr lang="es-ES_tradnl" sz="3100" dirty="0" smtClean="0">
                <a:solidFill>
                  <a:srgbClr val="221599"/>
                </a:solidFill>
              </a:rPr>
              <a:t>jo</a:t>
            </a:r>
          </a:p>
          <a:p>
            <a:pPr marL="0" indent="0">
              <a:buNone/>
            </a:pPr>
            <a:endParaRPr lang="es-ES_tradnl" sz="3100" dirty="0">
              <a:solidFill>
                <a:srgbClr val="221599"/>
              </a:solidFill>
            </a:endParaRPr>
          </a:p>
          <a:p>
            <a:pPr marL="0" indent="0">
              <a:buNone/>
            </a:pPr>
            <a:r>
              <a:rPr lang="es-ES_tradnl" sz="3100" dirty="0" smtClean="0">
                <a:solidFill>
                  <a:srgbClr val="221599"/>
                </a:solidFill>
              </a:rPr>
              <a:t>**Elegir </a:t>
            </a:r>
            <a:r>
              <a:rPr lang="es-ES_tradnl" sz="3100" dirty="0" err="1" smtClean="0">
                <a:solidFill>
                  <a:srgbClr val="221599"/>
                </a:solidFill>
              </a:rPr>
              <a:t>is</a:t>
            </a:r>
            <a:r>
              <a:rPr lang="es-ES_tradnl" sz="3100" dirty="0" smtClean="0">
                <a:solidFill>
                  <a:srgbClr val="221599"/>
                </a:solidFill>
              </a:rPr>
              <a:t> </a:t>
            </a:r>
            <a:r>
              <a:rPr lang="es-ES_tradnl" sz="3100" dirty="0" err="1" smtClean="0">
                <a:solidFill>
                  <a:srgbClr val="221599"/>
                </a:solidFill>
              </a:rPr>
              <a:t>also</a:t>
            </a:r>
            <a:r>
              <a:rPr lang="es-ES_tradnl" sz="3100" dirty="0" smtClean="0">
                <a:solidFill>
                  <a:srgbClr val="221599"/>
                </a:solidFill>
              </a:rPr>
              <a:t> </a:t>
            </a:r>
            <a:r>
              <a:rPr lang="es-ES_tradnl" sz="3100" dirty="0" err="1" smtClean="0">
                <a:solidFill>
                  <a:srgbClr val="221599"/>
                </a:solidFill>
              </a:rPr>
              <a:t>an</a:t>
            </a:r>
            <a:r>
              <a:rPr lang="es-ES_tradnl" sz="3100" dirty="0" smtClean="0">
                <a:solidFill>
                  <a:srgbClr val="221599"/>
                </a:solidFill>
              </a:rPr>
              <a:t> e-i </a:t>
            </a:r>
            <a:r>
              <a:rPr lang="es-ES_tradnl" sz="3100" dirty="0" err="1" smtClean="0">
                <a:solidFill>
                  <a:srgbClr val="221599"/>
                </a:solidFill>
              </a:rPr>
              <a:t>verb</a:t>
            </a:r>
            <a:r>
              <a:rPr lang="es-ES_tradnl" sz="3100" dirty="0" smtClean="0">
                <a:solidFill>
                  <a:srgbClr val="221599"/>
                </a:solidFill>
              </a:rPr>
              <a:t>. Yo elijo, tú eliges, etc.</a:t>
            </a:r>
            <a:endParaRPr lang="es-ES_tradnl" sz="3100" dirty="0">
              <a:solidFill>
                <a:srgbClr val="2215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00935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Civic.thmx</Template>
  <TotalTime>3384</TotalTime>
  <Words>736</Words>
  <Application>Microsoft Macintosh PowerPoint</Application>
  <PresentationFormat>On-screen Show (4:3)</PresentationFormat>
  <Paragraphs>90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Civic</vt:lpstr>
      <vt:lpstr>Verbos irregulares</vt:lpstr>
      <vt:lpstr>Verbos con -zco</vt:lpstr>
      <vt:lpstr>Producir – to produce or make</vt:lpstr>
      <vt:lpstr>Verbos con -zco</vt:lpstr>
      <vt:lpstr>Verbos con -zco</vt:lpstr>
      <vt:lpstr>Verbos con -jo</vt:lpstr>
      <vt:lpstr>Escoger – To choose/pick</vt:lpstr>
      <vt:lpstr>Verbos con -jo</vt:lpstr>
      <vt:lpstr>Verbos con -jo</vt:lpstr>
      <vt:lpstr>Verbos con -go</vt:lpstr>
      <vt:lpstr>Caer/Caerse – to fall/to fall down</vt:lpstr>
      <vt:lpstr>Caer/Caerse – to fall/to fall down</vt:lpstr>
      <vt:lpstr>Extension of Grammar</vt:lpstr>
      <vt:lpstr>Extension of Grammar</vt:lpstr>
      <vt:lpstr>Verbos con -go</vt:lpstr>
      <vt:lpstr>Verbos con -go</vt:lpstr>
      <vt:lpstr>Extra Irregular</vt:lpstr>
    </vt:vector>
  </TitlesOfParts>
  <Company>Wachusett Regional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Verbos irregulares</dc:title>
  <dc:creator>K Cross</dc:creator>
  <cp:lastModifiedBy>K Cross</cp:lastModifiedBy>
  <cp:revision>10</cp:revision>
  <cp:lastPrinted>2016-05-05T11:34:35Z</cp:lastPrinted>
  <dcterms:created xsi:type="dcterms:W3CDTF">2016-05-05T10:48:22Z</dcterms:created>
  <dcterms:modified xsi:type="dcterms:W3CDTF">2017-05-05T17:20:15Z</dcterms:modified>
</cp:coreProperties>
</file>