
<file path=[Content_Types].xml><?xml version="1.0" encoding="utf-8"?>
<Types xmlns="http://schemas.openxmlformats.org/package/2006/content-types">
  <Default Extension="png" ContentType="image/png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2.xml" ContentType="application/vnd.openxmlformats-officedocument.presentationml.slide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slideLayouts/slideLayout8.xml" ContentType="application/vnd.openxmlformats-officedocument.presentationml.slideLayout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3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Default Extension="jpeg" ContentType="image/jpeg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8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-101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8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DF85F5-FB5E-4F79-A561-97039C58DE01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A4845-A08A-4DF4-8D99-E2E7B6D41C67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74857C3-00F6-D849-96A4-A6BCAB00225D}" type="datetimeFigureOut">
              <a:rPr lang="en-US" smtClean="0"/>
              <a:pPr/>
              <a:t>6/15/11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7451300-1569-3B4E-B23A-7CE283B5E1C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3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Relationship Id="rId3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Capítulo</a:t>
            </a:r>
            <a:r>
              <a:rPr lang="en-US" dirty="0" smtClean="0"/>
              <a:t> 11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Por</a:t>
            </a:r>
            <a:r>
              <a:rPr lang="en-US" dirty="0" smtClean="0"/>
              <a:t>: Olivia </a:t>
            </a:r>
            <a:r>
              <a:rPr lang="en-US" dirty="0" err="1" smtClean="0"/>
              <a:t>y</a:t>
            </a:r>
            <a:r>
              <a:rPr lang="en-US" dirty="0" smtClean="0"/>
              <a:t> Margarita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Saber vs. </a:t>
            </a:r>
            <a:r>
              <a:rPr lang="en-US" dirty="0" err="1" smtClean="0"/>
              <a:t>Conocer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SABER means to know a fact, express knowledge or ignorance, and to know how to do something.</a:t>
            </a:r>
            <a:endParaRPr lang="en-US" dirty="0" smtClean="0"/>
          </a:p>
          <a:p>
            <a:pPr algn="ctr">
              <a:buNone/>
            </a:pPr>
            <a:r>
              <a:rPr lang="en-US" sz="3200" dirty="0" smtClean="0">
                <a:solidFill>
                  <a:schemeClr val="tx1"/>
                </a:solidFill>
              </a:rPr>
              <a:t>YO SÉ</a:t>
            </a:r>
          </a:p>
          <a:p>
            <a:r>
              <a:rPr lang="en-US" dirty="0" smtClean="0"/>
              <a:t>CONOCER means to be acquainted with person, place, or thing.  To know a person.</a:t>
            </a:r>
          </a:p>
          <a:p>
            <a:pPr lvl="6">
              <a:buNone/>
            </a:pPr>
            <a:r>
              <a:rPr lang="en-US" dirty="0" smtClean="0"/>
              <a:t>	</a:t>
            </a:r>
            <a:r>
              <a:rPr lang="en-US" sz="3200" dirty="0" smtClean="0"/>
              <a:t>YO CONOZCO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Present Progressive</a:t>
            </a:r>
            <a:br>
              <a:rPr lang="en-US" dirty="0" smtClean="0"/>
            </a:br>
            <a:r>
              <a:rPr lang="en-US" dirty="0" smtClean="0"/>
              <a:t>(Describing what is happening)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Compound tense : 2 PARTS</a:t>
            </a:r>
          </a:p>
          <a:p>
            <a:r>
              <a:rPr lang="en-US" sz="3200" dirty="0" err="1" smtClean="0"/>
              <a:t>estar</a:t>
            </a:r>
            <a:r>
              <a:rPr lang="en-US" sz="3200" dirty="0" smtClean="0"/>
              <a:t> + </a:t>
            </a:r>
            <a:r>
              <a:rPr lang="en-US" sz="3200" dirty="0" err="1" smtClean="0"/>
              <a:t>participio</a:t>
            </a:r>
            <a:r>
              <a:rPr lang="en-US" sz="3200" dirty="0" smtClean="0"/>
              <a:t> </a:t>
            </a:r>
            <a:r>
              <a:rPr lang="en-US" sz="3200" dirty="0" err="1" smtClean="0"/>
              <a:t>presente</a:t>
            </a:r>
            <a:endParaRPr lang="en-US" sz="3200" dirty="0" smtClean="0"/>
          </a:p>
          <a:p>
            <a:r>
              <a:rPr lang="en-US" dirty="0" smtClean="0"/>
              <a:t>PART 1: ESTAR IN THE PRESENT</a:t>
            </a:r>
          </a:p>
          <a:p>
            <a:r>
              <a:rPr lang="en-US" sz="3200" dirty="0" smtClean="0"/>
              <a:t>PART 2: PARTICIPIO PRESENTE</a:t>
            </a:r>
          </a:p>
          <a:p>
            <a:pPr>
              <a:buNone/>
            </a:pPr>
            <a:r>
              <a:rPr lang="en-US" dirty="0" smtClean="0"/>
              <a:t>(verbs in the –AR: stem + </a:t>
            </a:r>
            <a:r>
              <a:rPr lang="en-US" dirty="0" err="1" smtClean="0"/>
              <a:t>ando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verbs in the –ER/IR: stem + </a:t>
            </a:r>
            <a:r>
              <a:rPr lang="en-US" dirty="0" err="1" smtClean="0"/>
              <a:t>iendo</a:t>
            </a:r>
            <a:endParaRPr lang="en-US" dirty="0" smtClean="0"/>
          </a:p>
          <a:p>
            <a:pPr>
              <a:buNone/>
            </a:pPr>
            <a:endParaRPr lang="en-US" sz="32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Irregulares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to Y (because you can’t have 3 vowels in a row)</a:t>
            </a:r>
          </a:p>
          <a:p>
            <a:endParaRPr lang="en-US" dirty="0" smtClean="0"/>
          </a:p>
          <a:p>
            <a:r>
              <a:rPr lang="en-US" dirty="0" smtClean="0"/>
              <a:t>IR = YENDO</a:t>
            </a:r>
          </a:p>
          <a:p>
            <a:endParaRPr lang="en-US" dirty="0" smtClean="0"/>
          </a:p>
          <a:p>
            <a:r>
              <a:rPr lang="en-US" dirty="0" smtClean="0"/>
              <a:t>E to IE (</a:t>
            </a:r>
            <a:r>
              <a:rPr lang="en-US" dirty="0" err="1" smtClean="0"/>
              <a:t>viniendo</a:t>
            </a:r>
            <a:r>
              <a:rPr lang="en-US" dirty="0" smtClean="0"/>
              <a:t> and </a:t>
            </a:r>
            <a:r>
              <a:rPr lang="en-US" dirty="0" err="1" smtClean="0"/>
              <a:t>diciendo</a:t>
            </a:r>
            <a:r>
              <a:rPr lang="en-US" dirty="0" smtClean="0"/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“</a:t>
            </a:r>
            <a:r>
              <a:rPr lang="en-US" dirty="0" err="1" smtClean="0"/>
              <a:t>yo</a:t>
            </a:r>
            <a:r>
              <a:rPr lang="en-US" dirty="0" smtClean="0"/>
              <a:t>” forms of saber and </a:t>
            </a:r>
            <a:r>
              <a:rPr lang="en-US" dirty="0" err="1" smtClean="0"/>
              <a:t>conocer</a:t>
            </a:r>
            <a:r>
              <a:rPr lang="en-US" dirty="0" smtClean="0"/>
              <a:t>?</a:t>
            </a:r>
          </a:p>
          <a:p>
            <a:r>
              <a:rPr lang="en-US" dirty="0" smtClean="0"/>
              <a:t>How do you </a:t>
            </a:r>
            <a:r>
              <a:rPr lang="en-US" dirty="0" err="1" smtClean="0"/>
              <a:t>congugate</a:t>
            </a:r>
            <a:r>
              <a:rPr lang="en-US" dirty="0" smtClean="0"/>
              <a:t> a present progressive verb?</a:t>
            </a:r>
          </a:p>
          <a:p>
            <a:r>
              <a:rPr lang="en-US" dirty="0" smtClean="0"/>
              <a:t>What is the “</a:t>
            </a:r>
            <a:r>
              <a:rPr lang="en-US" dirty="0" err="1" smtClean="0"/>
              <a:t>ir</a:t>
            </a:r>
            <a:r>
              <a:rPr lang="en-US" dirty="0" smtClean="0"/>
              <a:t>” form in the </a:t>
            </a:r>
            <a:r>
              <a:rPr lang="en-US" smtClean="0"/>
              <a:t>present participle?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Getting around an airport - Departure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aeropuerto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destino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puerta</a:t>
            </a:r>
            <a:r>
              <a:rPr lang="en-US" dirty="0" smtClean="0"/>
              <a:t> de </a:t>
            </a:r>
            <a:r>
              <a:rPr lang="en-US" dirty="0" err="1" smtClean="0"/>
              <a:t>salida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83188" y="1444532"/>
            <a:ext cx="2226488" cy="108050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676" y="2686784"/>
            <a:ext cx="2281238" cy="182499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5407" y="4754396"/>
            <a:ext cx="1905000" cy="14351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Departure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control de </a:t>
            </a:r>
            <a:r>
              <a:rPr lang="en-US" dirty="0" err="1" smtClean="0"/>
              <a:t>seguridad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equipaje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avion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7475" y="1444532"/>
            <a:ext cx="1574800" cy="15748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9660" y="3345114"/>
            <a:ext cx="1727200" cy="1295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4262" y="5060109"/>
            <a:ext cx="1574800" cy="12573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Departure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pasaporte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número</a:t>
            </a:r>
            <a:r>
              <a:rPr lang="en-US" dirty="0" smtClean="0"/>
              <a:t> del </a:t>
            </a:r>
            <a:r>
              <a:rPr lang="en-US" dirty="0" err="1" smtClean="0"/>
              <a:t>vuelo</a:t>
            </a:r>
            <a:r>
              <a:rPr lang="en-US" dirty="0" smtClean="0"/>
              <a:t>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pasajero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0216" y="1375156"/>
            <a:ext cx="1206500" cy="15240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682" y="3378690"/>
            <a:ext cx="1905000" cy="8001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31182" y="4415380"/>
            <a:ext cx="1206500" cy="1803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around an airport - Arrival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control de </a:t>
            </a:r>
            <a:r>
              <a:rPr lang="en-US" dirty="0" err="1" smtClean="0"/>
              <a:t>pasaportes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La </a:t>
            </a:r>
            <a:r>
              <a:rPr lang="en-US" dirty="0" err="1" smtClean="0"/>
              <a:t>aduana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reclamo</a:t>
            </a:r>
            <a:r>
              <a:rPr lang="en-US" dirty="0" smtClean="0"/>
              <a:t> de </a:t>
            </a:r>
            <a:r>
              <a:rPr lang="en-US" dirty="0" err="1" smtClean="0"/>
              <a:t>equipaje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1142" y="1444532"/>
            <a:ext cx="1739900" cy="1308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9390" y="2899928"/>
            <a:ext cx="1701800" cy="12827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1190" y="5026714"/>
            <a:ext cx="1905000" cy="11176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Identifying Airline Personnel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El </a:t>
            </a:r>
            <a:r>
              <a:rPr lang="en-US" dirty="0" err="1" smtClean="0"/>
              <a:t>piloto</a:t>
            </a:r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asistente</a:t>
            </a:r>
            <a:r>
              <a:rPr lang="en-US" dirty="0" smtClean="0"/>
              <a:t> de </a:t>
            </a:r>
            <a:r>
              <a:rPr lang="en-US" dirty="0" err="1" smtClean="0"/>
              <a:t>vuelo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142" y="1533175"/>
            <a:ext cx="1536700" cy="1435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5705" y="3673437"/>
            <a:ext cx="1574800" cy="11811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Describing Airport </a:t>
            </a:r>
            <a:r>
              <a:rPr lang="en-US" dirty="0" err="1" smtClean="0"/>
              <a:t>Activies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Despegar</a:t>
            </a:r>
            <a:endParaRPr lang="en-US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Abordar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Aterrizar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9988" y="1951317"/>
            <a:ext cx="1651000" cy="1181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2869" y="3344791"/>
            <a:ext cx="1384300" cy="17145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00193" y="5203783"/>
            <a:ext cx="1612900" cy="990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Airport Activities &amp; Other Useful Expressions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Hacer</a:t>
            </a:r>
            <a:r>
              <a:rPr lang="en-US" dirty="0" smtClean="0"/>
              <a:t> un </a:t>
            </a:r>
            <a:r>
              <a:rPr lang="en-US" dirty="0" err="1" smtClean="0"/>
              <a:t>viaje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El </a:t>
            </a:r>
            <a:r>
              <a:rPr lang="en-US" dirty="0" err="1" smtClean="0"/>
              <a:t>país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Extranjero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3036" y="1693206"/>
            <a:ext cx="1460500" cy="14859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5595" y="3664803"/>
            <a:ext cx="1447800" cy="1549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4986" y="5384801"/>
            <a:ext cx="1816100" cy="1117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Los </a:t>
            </a:r>
            <a:r>
              <a:rPr lang="en-US" dirty="0" err="1" smtClean="0"/>
              <a:t>Irregulares</a:t>
            </a:r>
            <a:r>
              <a:rPr lang="en-US" dirty="0" smtClean="0"/>
              <a:t> del </a:t>
            </a:r>
            <a:r>
              <a:rPr lang="en-US" dirty="0" err="1" smtClean="0"/>
              <a:t>Presente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an irregular “</a:t>
            </a:r>
            <a:r>
              <a:rPr lang="en-US" dirty="0" err="1" smtClean="0"/>
              <a:t>yo</a:t>
            </a:r>
            <a:r>
              <a:rPr lang="en-US" dirty="0" smtClean="0"/>
              <a:t>” form with a “</a:t>
            </a:r>
            <a:r>
              <a:rPr lang="en-US" dirty="0" err="1" smtClean="0"/>
              <a:t>g</a:t>
            </a:r>
            <a:r>
              <a:rPr lang="en-US" dirty="0" smtClean="0"/>
              <a:t>” in it</a:t>
            </a:r>
          </a:p>
          <a:p>
            <a:r>
              <a:rPr lang="en-US" dirty="0" smtClean="0"/>
              <a:t>EX:</a:t>
            </a:r>
          </a:p>
          <a:p>
            <a:pPr lvl="1"/>
            <a:r>
              <a:rPr lang="en-US" dirty="0" smtClean="0"/>
              <a:t>HACER: 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hago</a:t>
            </a:r>
            <a:endParaRPr lang="en-US" dirty="0" smtClean="0"/>
          </a:p>
          <a:p>
            <a:pPr lvl="1"/>
            <a:r>
              <a:rPr lang="en-US" dirty="0" smtClean="0"/>
              <a:t>SALIR: 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salgo</a:t>
            </a:r>
            <a:endParaRPr lang="en-US" dirty="0" smtClean="0"/>
          </a:p>
          <a:p>
            <a:pPr lvl="1"/>
            <a:r>
              <a:rPr lang="en-US" dirty="0" smtClean="0"/>
              <a:t>PONER: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pongo</a:t>
            </a:r>
            <a:endParaRPr lang="en-US" dirty="0" smtClean="0"/>
          </a:p>
          <a:p>
            <a:pPr lvl="1"/>
            <a:r>
              <a:rPr lang="en-US" dirty="0" smtClean="0"/>
              <a:t>TRAER: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traigo</a:t>
            </a:r>
            <a:r>
              <a:rPr lang="en-US" dirty="0" smtClean="0"/>
              <a:t> (has an extra “I”)</a:t>
            </a:r>
          </a:p>
          <a:p>
            <a:pPr lvl="1"/>
            <a:r>
              <a:rPr lang="en-US" dirty="0" smtClean="0"/>
              <a:t>VENIR:  </a:t>
            </a:r>
            <a:r>
              <a:rPr lang="en-US" dirty="0" err="1" smtClean="0"/>
              <a:t>yo</a:t>
            </a:r>
            <a:r>
              <a:rPr lang="en-US" dirty="0" smtClean="0"/>
              <a:t> </a:t>
            </a:r>
            <a:r>
              <a:rPr lang="en-US" dirty="0" err="1" smtClean="0"/>
              <a:t>vengo</a:t>
            </a:r>
            <a:r>
              <a:rPr lang="en-US" dirty="0" smtClean="0"/>
              <a:t> (</a:t>
            </a:r>
            <a:r>
              <a:rPr lang="en-US" dirty="0" err="1" smtClean="0"/>
              <a:t>e</a:t>
            </a:r>
            <a:r>
              <a:rPr lang="en-US" dirty="0" smtClean="0"/>
              <a:t>    </a:t>
            </a:r>
            <a:r>
              <a:rPr lang="en-US" dirty="0" err="1" smtClean="0"/>
              <a:t>ie</a:t>
            </a:r>
            <a:r>
              <a:rPr lang="en-US" dirty="0" smtClean="0"/>
              <a:t> stem changer)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6" name="Right Arrow 5"/>
          <p:cNvSpPr/>
          <p:nvPr/>
        </p:nvSpPr>
        <p:spPr>
          <a:xfrm>
            <a:off x="3955143" y="4497294"/>
            <a:ext cx="308428" cy="136071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52</TotalTime>
  <Words>299</Words>
  <Application>Microsoft Macintosh PowerPoint</Application>
  <PresentationFormat>On-screen Show (4:3)</PresentationFormat>
  <Paragraphs>88</Paragraphs>
  <Slides>13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Breeze</vt:lpstr>
      <vt:lpstr>Capítulo 11</vt:lpstr>
      <vt:lpstr>Getting around an airport - Departure</vt:lpstr>
      <vt:lpstr>Departure Continued</vt:lpstr>
      <vt:lpstr>Departure Continued</vt:lpstr>
      <vt:lpstr>Getting around an airport - Arrival</vt:lpstr>
      <vt:lpstr>Identifying Airline Personnel</vt:lpstr>
      <vt:lpstr>Describing Airport Activies</vt:lpstr>
      <vt:lpstr>Airport Activities &amp; Other Useful Expressions</vt:lpstr>
      <vt:lpstr>Los Irregulares del Presente</vt:lpstr>
      <vt:lpstr>Saber vs. Conocer</vt:lpstr>
      <vt:lpstr>The Present Progressive (Describing what is happening)</vt:lpstr>
      <vt:lpstr>Irregulares</vt:lpstr>
      <vt:lpstr>QUIZ!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Capítulo 11</dc:title>
  <dc:creator>Margaret Carlson</dc:creator>
  <cp:lastModifiedBy>K Cross</cp:lastModifiedBy>
  <cp:revision>3</cp:revision>
  <dcterms:created xsi:type="dcterms:W3CDTF">2011-06-15T13:27:32Z</dcterms:created>
  <dcterms:modified xsi:type="dcterms:W3CDTF">2011-06-15T13:28:39Z</dcterms:modified>
</cp:coreProperties>
</file>