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CF2"/>
    <a:srgbClr val="EC7BE0"/>
    <a:srgbClr val="0CF19B"/>
    <a:srgbClr val="E1A177"/>
    <a:srgbClr val="A9E1A3"/>
    <a:srgbClr val="959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703F98-A419-6549-BD73-6391261FE7AB}" type="datetimeFigureOut">
              <a:rPr lang="en-US" smtClean="0"/>
              <a:t>9/16/16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 err="1" smtClean="0"/>
              <a:t>Episodio</a:t>
            </a:r>
            <a:r>
              <a:rPr lang="en-US" sz="7200" dirty="0" smtClean="0"/>
              <a:t> 1</a:t>
            </a:r>
            <a:endParaRPr lang="en-US" sz="7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10000" b="1" dirty="0" smtClean="0"/>
              <a:t>La </a:t>
            </a:r>
            <a:r>
              <a:rPr lang="en-US" sz="10000" b="1" dirty="0" err="1" smtClean="0"/>
              <a:t>Catrina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71971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Los Navarro pensaron que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es muchacho.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¡Carlos está contento porque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es muchacha!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Pero, el cuarto de Carlos es pequeño y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es muchacha, Carlos es muchacho.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B47CF2"/>
                </a:solidFill>
                <a:latin typeface="Arial"/>
                <a:cs typeface="Arial"/>
              </a:rPr>
              <a:t>5</a:t>
            </a:r>
            <a:r>
              <a:rPr lang="en-US" sz="6000" b="1" dirty="0" smtClean="0">
                <a:solidFill>
                  <a:srgbClr val="B47CF2"/>
                </a:solidFill>
                <a:latin typeface="Arial"/>
                <a:cs typeface="Arial"/>
              </a:rPr>
              <a:t>. La </a:t>
            </a:r>
            <a:r>
              <a:rPr lang="en-US" sz="6000" b="1" dirty="0" err="1" smtClean="0">
                <a:solidFill>
                  <a:srgbClr val="B47CF2"/>
                </a:solidFill>
                <a:latin typeface="Arial"/>
                <a:cs typeface="Arial"/>
              </a:rPr>
              <a:t>estación</a:t>
            </a:r>
            <a:r>
              <a:rPr lang="en-US" sz="6000" b="1" dirty="0" smtClean="0">
                <a:solidFill>
                  <a:srgbClr val="B47CF2"/>
                </a:solidFill>
                <a:latin typeface="Arial"/>
                <a:cs typeface="Arial"/>
              </a:rPr>
              <a:t> de </a:t>
            </a:r>
            <a:r>
              <a:rPr lang="en-US" sz="6000" b="1" dirty="0" err="1" smtClean="0">
                <a:solidFill>
                  <a:srgbClr val="B47CF2"/>
                </a:solidFill>
                <a:latin typeface="Arial"/>
                <a:cs typeface="Arial"/>
              </a:rPr>
              <a:t>tren</a:t>
            </a:r>
            <a:endParaRPr lang="en-US" sz="6000" b="1" dirty="0">
              <a:solidFill>
                <a:srgbClr val="B47CF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04073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Demetrio tiene un libro de La Catrina.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Demetrio tiene un papel con información sobre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Santana (el detective) llama a Demetrio.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Santana dice que “también ella está”.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Santana da información sobre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a Demetrio.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EC7BE0"/>
                </a:solidFill>
                <a:latin typeface="Arial"/>
                <a:cs typeface="Arial"/>
              </a:rPr>
              <a:t>6</a:t>
            </a:r>
            <a:r>
              <a:rPr lang="en-US" sz="6000" b="1" dirty="0" smtClean="0">
                <a:solidFill>
                  <a:srgbClr val="EC7BE0"/>
                </a:solidFill>
                <a:latin typeface="Arial"/>
                <a:cs typeface="Arial"/>
              </a:rPr>
              <a:t>. La </a:t>
            </a:r>
            <a:r>
              <a:rPr lang="en-US" sz="6000" b="1" dirty="0" err="1" smtClean="0">
                <a:solidFill>
                  <a:srgbClr val="EC7BE0"/>
                </a:solidFill>
                <a:latin typeface="Arial"/>
                <a:cs typeface="Arial"/>
              </a:rPr>
              <a:t>biblioteca</a:t>
            </a:r>
            <a:r>
              <a:rPr lang="en-US" sz="6000" b="1" dirty="0" smtClean="0">
                <a:solidFill>
                  <a:srgbClr val="EC7BE0"/>
                </a:solidFill>
                <a:latin typeface="Arial"/>
                <a:cs typeface="Arial"/>
              </a:rPr>
              <a:t> central</a:t>
            </a:r>
            <a:endParaRPr lang="en-US" sz="6000" b="1" dirty="0">
              <a:solidFill>
                <a:srgbClr val="EC7B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59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u="sng" dirty="0" smtClean="0">
                <a:latin typeface="Arial"/>
                <a:cs typeface="Arial"/>
              </a:rPr>
              <a:t>La Catrina vs. una catrina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La Catrina: la bisabuela de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. Se llama “doña Josefa de González.”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Una catrina: una mujer rica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0CF19B"/>
                </a:solidFill>
                <a:latin typeface="Arial"/>
                <a:cs typeface="Arial"/>
              </a:rPr>
              <a:t>7</a:t>
            </a:r>
            <a:r>
              <a:rPr lang="en-US" sz="6000" b="1" dirty="0" smtClean="0">
                <a:solidFill>
                  <a:srgbClr val="0CF19B"/>
                </a:solidFill>
                <a:latin typeface="Arial"/>
                <a:cs typeface="Arial"/>
              </a:rPr>
              <a:t>. Para </a:t>
            </a:r>
            <a:r>
              <a:rPr lang="en-US" sz="6000" b="1" dirty="0" err="1" smtClean="0">
                <a:solidFill>
                  <a:srgbClr val="0CF19B"/>
                </a:solidFill>
                <a:latin typeface="Arial"/>
                <a:cs typeface="Arial"/>
              </a:rPr>
              <a:t>entender</a:t>
            </a:r>
            <a:r>
              <a:rPr lang="en-US" sz="6000" b="1" dirty="0" smtClean="0">
                <a:solidFill>
                  <a:srgbClr val="0CF19B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0CF19B"/>
                </a:solidFill>
                <a:latin typeface="Arial"/>
                <a:cs typeface="Arial"/>
              </a:rPr>
              <a:t>mejor</a:t>
            </a:r>
            <a:endParaRPr lang="en-US" sz="6000" b="1" dirty="0">
              <a:solidFill>
                <a:srgbClr val="0CF19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59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u="sng" dirty="0" smtClean="0">
                <a:latin typeface="Arial"/>
                <a:cs typeface="Arial"/>
              </a:rPr>
              <a:t>La </a:t>
            </a:r>
            <a:r>
              <a:rPr lang="es-ES_tradnl" sz="3600" u="sng" dirty="0" smtClean="0">
                <a:latin typeface="Arial"/>
                <a:cs typeface="Arial"/>
              </a:rPr>
              <a:t>Catrina: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Vivi</a:t>
            </a:r>
            <a:r>
              <a:rPr lang="es-ES_tradnl" sz="3600" dirty="0" smtClean="0">
                <a:latin typeface="Arial"/>
                <a:cs typeface="Arial"/>
              </a:rPr>
              <a:t>ó durante la Revolución Mexicana (1910-1920).</a:t>
            </a:r>
            <a:endParaRPr lang="es-ES_tradnl" sz="3600" dirty="0" smtClean="0">
              <a:latin typeface="Arial"/>
              <a:cs typeface="Arial"/>
            </a:endParaRP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Ayud</a:t>
            </a:r>
            <a:r>
              <a:rPr lang="es-ES_tradnl" sz="3600" dirty="0" smtClean="0">
                <a:latin typeface="Arial"/>
                <a:cs typeface="Arial"/>
              </a:rPr>
              <a:t>ó a los pobres.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Era famosa y rica.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0CF19B"/>
                </a:solidFill>
                <a:latin typeface="Arial"/>
                <a:cs typeface="Arial"/>
              </a:rPr>
              <a:t>7</a:t>
            </a:r>
            <a:r>
              <a:rPr lang="en-US" sz="6000" b="1" dirty="0" smtClean="0">
                <a:solidFill>
                  <a:srgbClr val="0CF19B"/>
                </a:solidFill>
                <a:latin typeface="Arial"/>
                <a:cs typeface="Arial"/>
              </a:rPr>
              <a:t>. Para </a:t>
            </a:r>
            <a:r>
              <a:rPr lang="en-US" sz="6000" b="1" dirty="0" err="1" smtClean="0">
                <a:solidFill>
                  <a:srgbClr val="0CF19B"/>
                </a:solidFill>
                <a:latin typeface="Arial"/>
                <a:cs typeface="Arial"/>
              </a:rPr>
              <a:t>entender</a:t>
            </a:r>
            <a:r>
              <a:rPr lang="en-US" sz="6000" b="1" dirty="0" smtClean="0">
                <a:solidFill>
                  <a:srgbClr val="0CF19B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0CF19B"/>
                </a:solidFill>
                <a:latin typeface="Arial"/>
                <a:cs typeface="Arial"/>
              </a:rPr>
              <a:t>mejor</a:t>
            </a:r>
            <a:endParaRPr lang="en-US" sz="6000" b="1" dirty="0">
              <a:solidFill>
                <a:srgbClr val="0CF19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63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El mural de Diego Rivera: “Sueño de una tarde dominical en la alameda central”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0CF19B"/>
                </a:solidFill>
                <a:latin typeface="Arial"/>
                <a:cs typeface="Arial"/>
              </a:rPr>
              <a:t>7</a:t>
            </a:r>
            <a:r>
              <a:rPr lang="en-US" sz="6000" b="1" dirty="0" smtClean="0">
                <a:solidFill>
                  <a:srgbClr val="0CF19B"/>
                </a:solidFill>
                <a:latin typeface="Arial"/>
                <a:cs typeface="Arial"/>
              </a:rPr>
              <a:t>. Para </a:t>
            </a:r>
            <a:r>
              <a:rPr lang="en-US" sz="6000" b="1" dirty="0" err="1" smtClean="0">
                <a:solidFill>
                  <a:srgbClr val="0CF19B"/>
                </a:solidFill>
                <a:latin typeface="Arial"/>
                <a:cs typeface="Arial"/>
              </a:rPr>
              <a:t>entender</a:t>
            </a:r>
            <a:r>
              <a:rPr lang="en-US" sz="6000" b="1" dirty="0" smtClean="0">
                <a:solidFill>
                  <a:srgbClr val="0CF19B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0CF19B"/>
                </a:solidFill>
                <a:latin typeface="Arial"/>
                <a:cs typeface="Arial"/>
              </a:rPr>
              <a:t>mejor</a:t>
            </a:r>
            <a:endParaRPr lang="en-US" sz="6000" b="1" dirty="0">
              <a:solidFill>
                <a:srgbClr val="0CF19B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10" r="5939"/>
          <a:stretch/>
        </p:blipFill>
        <p:spPr>
          <a:xfrm>
            <a:off x="4402465" y="2726957"/>
            <a:ext cx="4521142" cy="3369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21" y="5167067"/>
            <a:ext cx="5435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4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es de Los Ángeles</a:t>
            </a:r>
          </a:p>
          <a:p>
            <a:pPr>
              <a:lnSpc>
                <a:spcPct val="200000"/>
              </a:lnSpc>
            </a:pPr>
            <a:r>
              <a:rPr lang="es-ES_tradnl" sz="3600" dirty="0" smtClean="0">
                <a:latin typeface="Arial"/>
                <a:cs typeface="Arial"/>
              </a:rPr>
              <a:t>Su padre es de México</a:t>
            </a:r>
          </a:p>
          <a:p>
            <a:pPr>
              <a:lnSpc>
                <a:spcPct val="200000"/>
              </a:lnSpc>
            </a:pPr>
            <a:r>
              <a:rPr lang="es-ES_tradnl" sz="3600" dirty="0" smtClean="0">
                <a:latin typeface="Arial"/>
                <a:cs typeface="Arial"/>
              </a:rPr>
              <a:t>Su madre es de Puerto Rico</a:t>
            </a:r>
          </a:p>
          <a:p>
            <a:pPr>
              <a:lnSpc>
                <a:spcPct val="200000"/>
              </a:lnSpc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va a UCLA en el otoño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1. El </a:t>
            </a:r>
            <a:r>
              <a:rPr lang="en-US" sz="6000" b="1" dirty="0" err="1" smtClean="0">
                <a:solidFill>
                  <a:srgbClr val="959FE7"/>
                </a:solidFill>
                <a:latin typeface="Arial"/>
                <a:cs typeface="Arial"/>
              </a:rPr>
              <a:t>cuarto</a:t>
            </a:r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 de Jamie</a:t>
            </a:r>
            <a:endParaRPr lang="en-US" sz="6000" b="1" dirty="0">
              <a:solidFill>
                <a:srgbClr val="959FE7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9200"/>
            <a:ext cx="1471692" cy="1692302"/>
          </a:xfrm>
          <a:prstGeom prst="rect">
            <a:avLst/>
          </a:prstGeom>
        </p:spPr>
      </p:pic>
      <p:pic>
        <p:nvPicPr>
          <p:cNvPr id="5" name="Picture 4" descr="Screen Shot 2016-09-14 at 11.56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71800"/>
            <a:ext cx="1654430" cy="1078124"/>
          </a:xfrm>
          <a:prstGeom prst="rect">
            <a:avLst/>
          </a:prstGeom>
        </p:spPr>
      </p:pic>
      <p:pic>
        <p:nvPicPr>
          <p:cNvPr id="6" name="Picture 5" descr="Screen Shot 2016-09-14 at 11.58.3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09" y="4283806"/>
            <a:ext cx="1886874" cy="8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_tradnl" sz="3600" dirty="0" smtClean="0">
                <a:latin typeface="Arial"/>
                <a:cs typeface="Arial"/>
              </a:rPr>
              <a:t>Este verano: va a Querétaro, México</a:t>
            </a:r>
          </a:p>
          <a:p>
            <a:pPr>
              <a:lnSpc>
                <a:spcPct val="150000"/>
              </a:lnSpc>
            </a:pPr>
            <a:r>
              <a:rPr lang="es-ES_tradnl" sz="3600" dirty="0" smtClean="0">
                <a:latin typeface="Arial"/>
                <a:cs typeface="Arial"/>
              </a:rPr>
              <a:t>Recibió una beca del comité de  intercambio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1. El </a:t>
            </a:r>
            <a:r>
              <a:rPr lang="en-US" sz="6000" b="1" dirty="0" err="1" smtClean="0">
                <a:solidFill>
                  <a:srgbClr val="959FE7"/>
                </a:solidFill>
                <a:latin typeface="Arial"/>
                <a:cs typeface="Arial"/>
              </a:rPr>
              <a:t>cuarto</a:t>
            </a:r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 de </a:t>
            </a:r>
            <a:r>
              <a:rPr lang="en-US" sz="6000" b="1" dirty="0">
                <a:solidFill>
                  <a:srgbClr val="959FE7"/>
                </a:solidFill>
                <a:latin typeface="Arial"/>
                <a:cs typeface="Arial"/>
              </a:rPr>
              <a:t>Jamie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2" y="4140200"/>
            <a:ext cx="5080000" cy="195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302" t="12506" r="11576" b="27624"/>
          <a:stretch/>
        </p:blipFill>
        <p:spPr>
          <a:xfrm>
            <a:off x="5535173" y="4140200"/>
            <a:ext cx="3151627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6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_tradnl" sz="3600" dirty="0" smtClean="0">
                <a:latin typeface="Arial"/>
                <a:cs typeface="Arial"/>
              </a:rPr>
              <a:t>Su bisabuela: “La Catrina”</a:t>
            </a:r>
          </a:p>
          <a:p>
            <a:pPr lvl="1">
              <a:spcAft>
                <a:spcPts val="1200"/>
              </a:spcAft>
            </a:pPr>
            <a:r>
              <a:rPr lang="es-ES_tradnl" sz="3600" dirty="0" smtClean="0">
                <a:solidFill>
                  <a:schemeClr val="tx1"/>
                </a:solidFill>
                <a:latin typeface="Arial"/>
                <a:cs typeface="Arial"/>
              </a:rPr>
              <a:t>Era muy famosa y rica antes de la Revolución Mexicana</a:t>
            </a:r>
          </a:p>
          <a:p>
            <a:pPr lvl="1">
              <a:spcAft>
                <a:spcPts val="1200"/>
              </a:spcAft>
            </a:pPr>
            <a:r>
              <a:rPr lang="es-ES_tradnl" sz="3600" dirty="0" smtClean="0">
                <a:solidFill>
                  <a:schemeClr val="tx1"/>
                </a:solidFill>
                <a:latin typeface="Arial"/>
                <a:cs typeface="Arial"/>
              </a:rPr>
              <a:t>Desapareció</a:t>
            </a:r>
          </a:p>
          <a:p>
            <a:pPr lvl="1">
              <a:spcAft>
                <a:spcPts val="1200"/>
              </a:spcAft>
            </a:pPr>
            <a:r>
              <a:rPr lang="es-ES_tradnl" sz="3600" dirty="0" smtClean="0">
                <a:solidFill>
                  <a:schemeClr val="tx1"/>
                </a:solidFill>
                <a:latin typeface="Arial"/>
                <a:cs typeface="Arial"/>
              </a:rPr>
              <a:t>Era de Querétaro, México</a:t>
            </a:r>
            <a:endParaRPr lang="es-ES_tradnl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1. El </a:t>
            </a:r>
            <a:r>
              <a:rPr lang="en-US" sz="6000" b="1" dirty="0" err="1" smtClean="0">
                <a:solidFill>
                  <a:srgbClr val="959FE7"/>
                </a:solidFill>
                <a:latin typeface="Arial"/>
                <a:cs typeface="Arial"/>
              </a:rPr>
              <a:t>cuarto</a:t>
            </a:r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 de Jamie</a:t>
            </a:r>
            <a:endParaRPr lang="en-US" sz="6000" b="1" dirty="0">
              <a:solidFill>
                <a:srgbClr val="959FE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20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La maestra: “Los estudiantes deben hablar, practicar y leer durante el verano”</a:t>
            </a:r>
          </a:p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González y Philip Armstrong van a México este verano.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A9E1A3"/>
                </a:solidFill>
                <a:latin typeface="Arial"/>
                <a:cs typeface="Arial"/>
              </a:rPr>
              <a:t>2. Northbridge High School – La </a:t>
            </a:r>
            <a:r>
              <a:rPr lang="en-US" sz="4000" b="1" dirty="0" err="1" smtClean="0">
                <a:solidFill>
                  <a:srgbClr val="A9E1A3"/>
                </a:solidFill>
                <a:latin typeface="Arial"/>
                <a:cs typeface="Arial"/>
              </a:rPr>
              <a:t>clase</a:t>
            </a:r>
            <a:r>
              <a:rPr lang="en-US" sz="4000" b="1" dirty="0" smtClean="0">
                <a:solidFill>
                  <a:srgbClr val="A9E1A3"/>
                </a:solidFill>
                <a:latin typeface="Arial"/>
                <a:cs typeface="Arial"/>
              </a:rPr>
              <a:t> de </a:t>
            </a:r>
            <a:r>
              <a:rPr lang="en-US" sz="4000" b="1" dirty="0" err="1" smtClean="0">
                <a:solidFill>
                  <a:srgbClr val="A9E1A3"/>
                </a:solidFill>
                <a:latin typeface="Arial"/>
                <a:cs typeface="Arial"/>
              </a:rPr>
              <a:t>español</a:t>
            </a:r>
            <a:endParaRPr lang="en-US" sz="4000" b="1" dirty="0">
              <a:solidFill>
                <a:srgbClr val="A9E1A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07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Los Navarro: Carlos (el hijo), Sr. Navarro (el padre), Sra. Navarro (la madre).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Van a la estación de tren para “Jaime” “un muchacho” americano.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Carlos: ¡Mi cuarto es muy pequeño!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3. El </a:t>
            </a:r>
            <a:r>
              <a:rPr lang="en-US" sz="5400" b="1" dirty="0" err="1" smtClean="0">
                <a:solidFill>
                  <a:srgbClr val="E1A177"/>
                </a:solidFill>
                <a:latin typeface="Arial"/>
                <a:cs typeface="Arial"/>
              </a:rPr>
              <a:t>carro</a:t>
            </a:r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 de los Navarro</a:t>
            </a:r>
            <a:endParaRPr lang="en-US" sz="5400" b="1" dirty="0">
              <a:solidFill>
                <a:srgbClr val="E1A17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1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y </a:t>
            </a:r>
            <a:r>
              <a:rPr lang="es-ES_tradnl" sz="3600" dirty="0" err="1" smtClean="0">
                <a:latin typeface="Arial"/>
                <a:cs typeface="Arial"/>
              </a:rPr>
              <a:t>Phillip</a:t>
            </a:r>
            <a:r>
              <a:rPr lang="es-ES_tradnl" sz="3600" dirty="0" smtClean="0">
                <a:latin typeface="Arial"/>
                <a:cs typeface="Arial"/>
              </a:rPr>
              <a:t> (Felipe) salen de L.A. a las 8, el viernes, por avión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Llegan a México, D. F. al mediodía.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Toman el tren a Querétaro por la tarde.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4</a:t>
            </a:r>
            <a:r>
              <a:rPr lang="en-US" sz="60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. El </a:t>
            </a:r>
            <a:r>
              <a:rPr lang="en-US" sz="6000" b="1" dirty="0" err="1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viaje</a:t>
            </a:r>
            <a:endParaRPr lang="en-US" sz="6000" b="1" dirty="0">
              <a:solidFill>
                <a:schemeClr val="tx2">
                  <a:lumMod val="9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07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En el tren,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tiene una foto de La Catrina (su bisabuela).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Un detective (Santana) ve a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. Es muy misterioso.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La regla: ¡hablar en español!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4</a:t>
            </a:r>
            <a:r>
              <a:rPr lang="en-US" sz="60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. El </a:t>
            </a:r>
            <a:r>
              <a:rPr lang="en-US" sz="6000" b="1" dirty="0" err="1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viaje</a:t>
            </a:r>
            <a:endParaRPr lang="en-US" sz="6000" b="1" dirty="0">
              <a:solidFill>
                <a:schemeClr val="tx2">
                  <a:lumMod val="9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81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Los Navarro – la familia nueva de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Sr. </a:t>
            </a:r>
            <a:r>
              <a:rPr lang="es-ES_tradnl" sz="3600" dirty="0" err="1" smtClean="0">
                <a:latin typeface="Arial"/>
                <a:cs typeface="Arial"/>
              </a:rPr>
              <a:t>Gomez</a:t>
            </a:r>
            <a:r>
              <a:rPr lang="es-ES_tradnl" sz="3600" dirty="0" smtClean="0">
                <a:latin typeface="Arial"/>
                <a:cs typeface="Arial"/>
              </a:rPr>
              <a:t> – el padre nuevo de Felipe.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B47CF2"/>
                </a:solidFill>
                <a:latin typeface="Arial"/>
                <a:cs typeface="Arial"/>
              </a:rPr>
              <a:t>5</a:t>
            </a:r>
            <a:r>
              <a:rPr lang="en-US" sz="6000" b="1" dirty="0" smtClean="0">
                <a:solidFill>
                  <a:srgbClr val="B47CF2"/>
                </a:solidFill>
                <a:latin typeface="Arial"/>
                <a:cs typeface="Arial"/>
              </a:rPr>
              <a:t>. La </a:t>
            </a:r>
            <a:r>
              <a:rPr lang="en-US" sz="6000" b="1" dirty="0" err="1" smtClean="0">
                <a:solidFill>
                  <a:srgbClr val="B47CF2"/>
                </a:solidFill>
                <a:latin typeface="Arial"/>
                <a:cs typeface="Arial"/>
              </a:rPr>
              <a:t>estación</a:t>
            </a:r>
            <a:r>
              <a:rPr lang="en-US" sz="6000" b="1" dirty="0" smtClean="0">
                <a:solidFill>
                  <a:srgbClr val="B47CF2"/>
                </a:solidFill>
                <a:latin typeface="Arial"/>
                <a:cs typeface="Arial"/>
              </a:rPr>
              <a:t> de </a:t>
            </a:r>
            <a:r>
              <a:rPr lang="en-US" sz="6000" b="1" dirty="0" err="1" smtClean="0">
                <a:solidFill>
                  <a:srgbClr val="B47CF2"/>
                </a:solidFill>
                <a:latin typeface="Arial"/>
                <a:cs typeface="Arial"/>
              </a:rPr>
              <a:t>tren</a:t>
            </a:r>
            <a:endParaRPr lang="en-US" sz="6000" b="1" dirty="0">
              <a:solidFill>
                <a:srgbClr val="B47CF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89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169</TotalTime>
  <Words>459</Words>
  <Application>Microsoft Macintosh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La Catrina</vt:lpstr>
      <vt:lpstr>1. El cuarto de Jamie</vt:lpstr>
      <vt:lpstr>1. El cuarto de Jamie</vt:lpstr>
      <vt:lpstr>1. El cuarto de Jamie</vt:lpstr>
      <vt:lpstr>2. Northbridge High School – La clase de español</vt:lpstr>
      <vt:lpstr>3. El carro de los Navarro</vt:lpstr>
      <vt:lpstr>4. El viaje</vt:lpstr>
      <vt:lpstr>4. El viaje</vt:lpstr>
      <vt:lpstr>5. La estación de tren</vt:lpstr>
      <vt:lpstr>5. La estación de tren</vt:lpstr>
      <vt:lpstr>6. La biblioteca central</vt:lpstr>
      <vt:lpstr>7. Para entender mejor</vt:lpstr>
      <vt:lpstr>7. Para entender mejor</vt:lpstr>
      <vt:lpstr>7. Para entender mejor</vt:lpstr>
    </vt:vector>
  </TitlesOfParts>
  <Company>Wachusett Regional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Catrina</dc:title>
  <dc:creator>K Cross</dc:creator>
  <cp:lastModifiedBy>K Cross</cp:lastModifiedBy>
  <cp:revision>8</cp:revision>
  <dcterms:created xsi:type="dcterms:W3CDTF">2016-09-14T15:28:33Z</dcterms:created>
  <dcterms:modified xsi:type="dcterms:W3CDTF">2016-09-16T16:55:04Z</dcterms:modified>
</cp:coreProperties>
</file>