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307" r:id="rId3"/>
    <p:sldId id="315" r:id="rId4"/>
    <p:sldId id="316" r:id="rId5"/>
    <p:sldId id="281" r:id="rId6"/>
    <p:sldId id="268" r:id="rId7"/>
    <p:sldId id="284" r:id="rId8"/>
    <p:sldId id="31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7CF2"/>
    <a:srgbClr val="EC7BE0"/>
    <a:srgbClr val="0CF19B"/>
    <a:srgbClr val="E1A177"/>
    <a:srgbClr val="A9E1A3"/>
    <a:srgbClr val="959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3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703F98-A419-6549-BD73-6391261FE7AB}" type="datetimeFigureOut">
              <a:rPr lang="en-US" smtClean="0"/>
              <a:t>1/26/17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9AB19F8-F3B0-CD43-A6E3-169C4641C1B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7200" dirty="0" err="1" smtClean="0"/>
              <a:t>Episodio</a:t>
            </a:r>
            <a:r>
              <a:rPr lang="en-US" sz="7200" dirty="0" smtClean="0"/>
              <a:t> </a:t>
            </a:r>
            <a:r>
              <a:rPr lang="en-US" sz="7200" dirty="0" smtClean="0"/>
              <a:t>11</a:t>
            </a:r>
            <a:endParaRPr lang="en-US" sz="7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/>
          <a:lstStyle/>
          <a:p>
            <a:r>
              <a:rPr lang="en-US" sz="10000" b="1" dirty="0" smtClean="0"/>
              <a:t>La </a:t>
            </a:r>
            <a:r>
              <a:rPr lang="en-US" sz="10000" b="1" dirty="0" err="1" smtClean="0"/>
              <a:t>Catrina</a:t>
            </a:r>
            <a:endParaRPr lang="en-US" sz="10000" b="1" dirty="0"/>
          </a:p>
        </p:txBody>
      </p:sp>
    </p:spTree>
    <p:extLst>
      <p:ext uri="{BB962C8B-B14F-4D97-AF65-F5344CB8AC3E}">
        <p14:creationId xmlns:p14="http://schemas.microsoft.com/office/powerpoint/2010/main" val="7197100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2746"/>
            <a:ext cx="8229600" cy="5075254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Manchado, el abogado de Silvestre, dice que el testamento es v</a:t>
            </a:r>
            <a:r>
              <a:rPr lang="es-ES_tradnl" sz="3600" dirty="0" smtClean="0">
                <a:latin typeface="Arial"/>
                <a:cs typeface="Arial"/>
              </a:rPr>
              <a:t>álido y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tiene derechos.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Silvestre amenaza a Manchado – dice que si es válido él va a perder todo y no puede pagar a Manchado.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“No podemos pagar abogados como Ud. No hace nada y cobra mucho”</a:t>
            </a:r>
            <a:endParaRPr lang="es-ES_tradnl" sz="34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5624" cy="1920042"/>
          </a:xfrm>
        </p:spPr>
        <p:txBody>
          <a:bodyPr anchor="ctr">
            <a:noAutofit/>
          </a:bodyPr>
          <a:lstStyle/>
          <a:p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600" b="1" dirty="0" err="1" smtClean="0">
                <a:solidFill>
                  <a:srgbClr val="959FE7"/>
                </a:solidFill>
                <a:latin typeface="Arial"/>
                <a:cs typeface="Arial"/>
              </a:rPr>
              <a:t>oficina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 de Silvestre</a:t>
            </a:r>
            <a:endParaRPr lang="en-US" sz="56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9832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2746"/>
            <a:ext cx="8229600" cy="50752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Silvestre habla con sus asistentes y dice que no pueden contar con la decisi</a:t>
            </a:r>
            <a:r>
              <a:rPr lang="es-ES_tradnl" sz="3600" dirty="0" smtClean="0">
                <a:latin typeface="Arial"/>
                <a:cs typeface="Arial"/>
              </a:rPr>
              <a:t>ón del corte. Silvestre quiere que </a:t>
            </a: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vuelva a Estados Unidos.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Dice que los asistentes saben dónde está la casa de </a:t>
            </a:r>
            <a:r>
              <a:rPr lang="es-ES_tradnl" sz="3600" dirty="0" err="1" smtClean="0">
                <a:solidFill>
                  <a:schemeClr val="tx1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 y sin los documentos ella no puede hacer nada.</a:t>
            </a:r>
            <a:endParaRPr lang="es-ES_tradnl" sz="34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5624" cy="1920042"/>
          </a:xfrm>
        </p:spPr>
        <p:txBody>
          <a:bodyPr anchor="ctr">
            <a:noAutofit/>
          </a:bodyPr>
          <a:lstStyle/>
          <a:p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600" b="1" dirty="0" err="1" smtClean="0">
                <a:solidFill>
                  <a:srgbClr val="959FE7"/>
                </a:solidFill>
                <a:latin typeface="Arial"/>
                <a:cs typeface="Arial"/>
              </a:rPr>
              <a:t>oficina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 de Silvestre</a:t>
            </a:r>
            <a:endParaRPr lang="en-US" sz="56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92953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2746"/>
            <a:ext cx="8229600" cy="5075254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latin typeface="Arial"/>
                <a:cs typeface="Arial"/>
              </a:rPr>
              <a:t>Silvestre habla al cuadro de La Catrina y Paco lo ve.</a:t>
            </a:r>
          </a:p>
          <a:p>
            <a:pPr>
              <a:spcBef>
                <a:spcPts val="0"/>
              </a:spcBef>
              <a:spcAft>
                <a:spcPts val="24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Ahora Paco entiende que Silvestre est</a:t>
            </a: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á loco.</a:t>
            </a:r>
            <a:endParaRPr lang="es-ES_tradnl" sz="34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455624" cy="1920042"/>
          </a:xfrm>
        </p:spPr>
        <p:txBody>
          <a:bodyPr anchor="ctr">
            <a:noAutofit/>
          </a:bodyPr>
          <a:lstStyle/>
          <a:p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1. La </a:t>
            </a:r>
            <a:r>
              <a:rPr lang="en-US" sz="5600" b="1" dirty="0" err="1" smtClean="0">
                <a:solidFill>
                  <a:srgbClr val="959FE7"/>
                </a:solidFill>
                <a:latin typeface="Arial"/>
                <a:cs typeface="Arial"/>
              </a:rPr>
              <a:t>oficina</a:t>
            </a:r>
            <a:r>
              <a:rPr lang="en-US" sz="5600" b="1" dirty="0" smtClean="0">
                <a:solidFill>
                  <a:srgbClr val="959FE7"/>
                </a:solidFill>
                <a:latin typeface="Arial"/>
                <a:cs typeface="Arial"/>
              </a:rPr>
              <a:t> de Silvestre</a:t>
            </a:r>
            <a:endParaRPr lang="en-US" sz="5600" b="1" dirty="0">
              <a:solidFill>
                <a:srgbClr val="959FE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7412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69128"/>
          </a:xfrm>
        </p:spPr>
        <p:txBody>
          <a:bodyPr>
            <a:normAutofit/>
          </a:bodyPr>
          <a:lstStyle/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Mar</a:t>
            </a:r>
            <a:r>
              <a:rPr lang="es-ES_tradnl" sz="3600" dirty="0" smtClean="0">
                <a:latin typeface="Arial"/>
                <a:cs typeface="Arial"/>
              </a:rPr>
              <a:t>ía y Felipe ven una película de ciencia ficción en inglés.</a:t>
            </a:r>
          </a:p>
          <a:p>
            <a:pPr>
              <a:spcAft>
                <a:spcPts val="2600"/>
              </a:spcAft>
            </a:pPr>
            <a:r>
              <a:rPr lang="es-ES_tradnl" sz="3600" dirty="0" smtClean="0">
                <a:latin typeface="Arial"/>
                <a:cs typeface="Arial"/>
              </a:rPr>
              <a:t>María dice que las personas prefieren una película con subtítulos, no doblada. María quiere practicar el inglés con una película en inglés.</a:t>
            </a:r>
            <a:endParaRPr lang="es-ES_tradnl" sz="3600" dirty="0" smtClean="0"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2. </a:t>
            </a:r>
            <a:r>
              <a:rPr lang="en-US" sz="5400" b="1" dirty="0" err="1" smtClean="0">
                <a:solidFill>
                  <a:srgbClr val="A9E1A3"/>
                </a:solidFill>
                <a:latin typeface="Arial"/>
                <a:cs typeface="Arial"/>
              </a:rPr>
              <a:t>Tienda</a:t>
            </a:r>
            <a:r>
              <a:rPr lang="en-US" sz="5400" b="1" dirty="0" smtClean="0">
                <a:solidFill>
                  <a:srgbClr val="A9E1A3"/>
                </a:solidFill>
                <a:latin typeface="Arial"/>
                <a:cs typeface="Arial"/>
              </a:rPr>
              <a:t> de videos</a:t>
            </a:r>
            <a:endParaRPr lang="en-US" sz="5400" b="1" dirty="0">
              <a:solidFill>
                <a:srgbClr val="A9E1A3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5314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3353"/>
            <a:ext cx="8229600" cy="5654646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Felipe habla de su futuro – dice que va a estar casado y va a tener 38 hijos con su esposa.</a:t>
            </a:r>
          </a:p>
          <a:p>
            <a:pPr>
              <a:spcAft>
                <a:spcPts val="3000"/>
              </a:spcAft>
            </a:pP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Felipe habla del futuro de Mar</a:t>
            </a: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ía. Lee la mano de María. </a:t>
            </a:r>
            <a:r>
              <a:rPr lang="es-ES_tradnl" sz="3200" dirty="0">
                <a:solidFill>
                  <a:srgbClr val="FFFFFF"/>
                </a:solidFill>
                <a:latin typeface="Arial"/>
                <a:cs typeface="Arial"/>
              </a:rPr>
              <a:t>D</a:t>
            </a:r>
            <a:r>
              <a:rPr lang="es-ES_tradnl" sz="3200" dirty="0" smtClean="0">
                <a:solidFill>
                  <a:srgbClr val="FFFFFF"/>
                </a:solidFill>
                <a:latin typeface="Arial"/>
                <a:cs typeface="Arial"/>
              </a:rPr>
              <a:t>ice que él y ella van a estar juntos y felices.</a:t>
            </a:r>
            <a:endParaRPr lang="es-ES_tradnl" sz="3200" dirty="0" smtClean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</p:spPr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3. La </a:t>
            </a:r>
            <a:r>
              <a:rPr lang="en-US" sz="5400" b="1" dirty="0" smtClean="0">
                <a:solidFill>
                  <a:srgbClr val="E1A177"/>
                </a:solidFill>
                <a:latin typeface="Arial"/>
                <a:cs typeface="Arial"/>
              </a:rPr>
              <a:t>casa de </a:t>
            </a:r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Mar</a:t>
            </a:r>
            <a:r>
              <a:rPr lang="en-US" sz="5400" b="1" dirty="0" err="1" smtClean="0">
                <a:solidFill>
                  <a:srgbClr val="E1A177"/>
                </a:solidFill>
                <a:latin typeface="Arial"/>
                <a:cs typeface="Arial"/>
              </a:rPr>
              <a:t>ía</a:t>
            </a:r>
            <a:endParaRPr lang="en-US" sz="5400" b="1" dirty="0">
              <a:solidFill>
                <a:srgbClr val="E1A177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3121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6500"/>
            <a:ext cx="8229600" cy="5526512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va a ver una abogada ma</a:t>
            </a:r>
            <a:r>
              <a:rPr lang="es-ES_tradnl" sz="3600" dirty="0" smtClean="0">
                <a:latin typeface="Arial"/>
                <a:cs typeface="Arial"/>
              </a:rPr>
              <a:t>ñana.</a:t>
            </a:r>
          </a:p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pone el testamento debajo de su almohada.</a:t>
            </a:r>
          </a:p>
          <a:p>
            <a:pPr>
              <a:spcAft>
                <a:spcPts val="3000"/>
              </a:spcAft>
            </a:pP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Un ladrón (trabaja por Silvestre) entró la casa. Quiere el testamento pero no lo encontró. Tenía miedo de </a:t>
            </a:r>
            <a:r>
              <a:rPr lang="es-ES_tradnl" sz="3600" dirty="0" err="1" smtClean="0">
                <a:solidFill>
                  <a:schemeClr val="tx1"/>
                </a:solidFill>
                <a:latin typeface="Arial"/>
                <a:cs typeface="Arial"/>
              </a:rPr>
              <a:t>Jamie</a:t>
            </a:r>
            <a:r>
              <a:rPr lang="es-ES_tradnl" sz="3600" dirty="0" smtClean="0">
                <a:solidFill>
                  <a:schemeClr val="tx1"/>
                </a:solidFill>
                <a:latin typeface="Arial"/>
                <a:cs typeface="Arial"/>
              </a:rPr>
              <a:t> y María.</a:t>
            </a:r>
            <a:endParaRPr lang="es-ES_tradnl" sz="34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El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ladr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ón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83410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6500"/>
            <a:ext cx="8229600" cy="5526512"/>
          </a:xfrm>
        </p:spPr>
        <p:txBody>
          <a:bodyPr>
            <a:normAutofit/>
          </a:bodyPr>
          <a:lstStyle/>
          <a:p>
            <a:pPr>
              <a:spcAft>
                <a:spcPts val="3000"/>
              </a:spcAft>
            </a:pPr>
            <a:r>
              <a:rPr lang="es-ES_tradnl" sz="3600" dirty="0" err="1" smtClean="0">
                <a:latin typeface="Arial"/>
                <a:cs typeface="Arial"/>
              </a:rPr>
              <a:t>Jamie</a:t>
            </a:r>
            <a:r>
              <a:rPr lang="es-ES_tradnl" sz="3600" dirty="0" smtClean="0">
                <a:latin typeface="Arial"/>
                <a:cs typeface="Arial"/>
              </a:rPr>
              <a:t> tiene el testamento en sus pijamas. </a:t>
            </a:r>
            <a:endParaRPr lang="es-ES_tradnl" sz="3400" dirty="0" smtClean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pPr algn="ctr"/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4. </a:t>
            </a:r>
            <a:r>
              <a:rPr lang="en-US" sz="5400" b="1" dirty="0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El 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ladr</a:t>
            </a:r>
            <a:r>
              <a:rPr lang="en-US" sz="5400" b="1" dirty="0" err="1" smtClean="0">
                <a:solidFill>
                  <a:schemeClr val="tx2">
                    <a:lumMod val="90000"/>
                  </a:schemeClr>
                </a:solidFill>
                <a:latin typeface="Arial"/>
                <a:cs typeface="Arial"/>
              </a:rPr>
              <a:t>ón</a:t>
            </a:r>
            <a:endParaRPr lang="en-US" sz="5400" b="1" dirty="0">
              <a:solidFill>
                <a:schemeClr val="tx2">
                  <a:lumMod val="90000"/>
                </a:schemeClr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99517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ヒラギノ角ゴ Pro W3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Paper.thmx</Template>
  <TotalTime>538</TotalTime>
  <Words>298</Words>
  <Application>Microsoft Macintosh PowerPoint</Application>
  <PresentationFormat>On-screen Show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Paper</vt:lpstr>
      <vt:lpstr>La Catrina</vt:lpstr>
      <vt:lpstr>1. La oficina de Silvestre</vt:lpstr>
      <vt:lpstr>1. La oficina de Silvestre</vt:lpstr>
      <vt:lpstr>1. La oficina de Silvestre</vt:lpstr>
      <vt:lpstr>2. Tienda de videos</vt:lpstr>
      <vt:lpstr>3. La casa de María</vt:lpstr>
      <vt:lpstr>4. El ladrón</vt:lpstr>
      <vt:lpstr>4. El ladrón</vt:lpstr>
    </vt:vector>
  </TitlesOfParts>
  <Company>Wachusett Regional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Catrina</dc:title>
  <dc:creator>K Cross</dc:creator>
  <cp:lastModifiedBy>K Cross</cp:lastModifiedBy>
  <cp:revision>54</cp:revision>
  <dcterms:created xsi:type="dcterms:W3CDTF">2016-09-14T15:28:33Z</dcterms:created>
  <dcterms:modified xsi:type="dcterms:W3CDTF">2017-01-26T15:00:22Z</dcterms:modified>
</cp:coreProperties>
</file>