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xlsx" ContentType="application/vnd.openxmlformats-officedocument.spreadsheetml.sheet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307" r:id="rId3"/>
    <p:sldId id="315" r:id="rId4"/>
    <p:sldId id="318" r:id="rId5"/>
    <p:sldId id="281" r:id="rId6"/>
    <p:sldId id="319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47CF2"/>
    <a:srgbClr val="EC7BE0"/>
    <a:srgbClr val="0CF19B"/>
    <a:srgbClr val="E1A177"/>
    <a:srgbClr val="A9E1A3"/>
    <a:srgbClr val="959F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7" d="100"/>
          <a:sy n="57" d="100"/>
        </p:scale>
        <p:origin x="-100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La herencia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Hacienda</c:v>
                </c:pt>
                <c:pt idx="1">
                  <c:v>Hotel</c:v>
                </c:pt>
                <c:pt idx="2">
                  <c:v>Otras propiedades</c:v>
                </c:pt>
                <c:pt idx="3">
                  <c:v>Impuestos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26.0</c:v>
                </c:pt>
                <c:pt idx="1">
                  <c:v>22.0</c:v>
                </c:pt>
                <c:pt idx="2">
                  <c:v>33.0</c:v>
                </c:pt>
                <c:pt idx="3">
                  <c:v>30.0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t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2/6/17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2/6/17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2/6/17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2/6/17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2/6/17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2/6/17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2/6/17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2/6/17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2/6/17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2/6/17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Drag picture to placeholder or click icon to add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2/6/17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2703F98-A419-6549-BD73-6391261FE7AB}" type="datetimeFigureOut">
              <a:rPr lang="en-US" smtClean="0"/>
              <a:t>2/6/17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7200" dirty="0" err="1" smtClean="0"/>
              <a:t>Episodio</a:t>
            </a:r>
            <a:r>
              <a:rPr lang="en-US" sz="7200" dirty="0" smtClean="0"/>
              <a:t> </a:t>
            </a:r>
            <a:r>
              <a:rPr lang="en-US" sz="7200" dirty="0" smtClean="0"/>
              <a:t>12</a:t>
            </a:r>
            <a:endParaRPr lang="en-US" sz="72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anchor="ctr"/>
          <a:lstStyle/>
          <a:p>
            <a:r>
              <a:rPr lang="en-US" sz="10000" b="1" dirty="0" smtClean="0"/>
              <a:t>La </a:t>
            </a:r>
            <a:r>
              <a:rPr lang="en-US" sz="10000" b="1" dirty="0" err="1" smtClean="0"/>
              <a:t>Catrina</a:t>
            </a:r>
            <a:endParaRPr lang="en-US" sz="10000" b="1" dirty="0"/>
          </a:p>
        </p:txBody>
      </p:sp>
    </p:spTree>
    <p:extLst>
      <p:ext uri="{BB962C8B-B14F-4D97-AF65-F5344CB8AC3E}">
        <p14:creationId xmlns:p14="http://schemas.microsoft.com/office/powerpoint/2010/main" val="7197100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2746"/>
            <a:ext cx="8229600" cy="5075254"/>
          </a:xfrm>
        </p:spPr>
        <p:txBody>
          <a:bodyPr>
            <a:normAutofit lnSpcReduction="10000"/>
          </a:bodyPr>
          <a:lstStyle/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s-ES_tradnl" sz="3600" dirty="0" err="1" smtClean="0">
                <a:latin typeface="Arial"/>
                <a:cs typeface="Arial"/>
              </a:rPr>
              <a:t>Jamie</a:t>
            </a:r>
            <a:r>
              <a:rPr lang="es-ES_tradnl" sz="3600" dirty="0" smtClean="0">
                <a:latin typeface="Arial"/>
                <a:cs typeface="Arial"/>
              </a:rPr>
              <a:t> y Carlos visitan la Ciudad de M</a:t>
            </a:r>
            <a:r>
              <a:rPr lang="es-ES_tradnl" sz="3600" dirty="0" smtClean="0">
                <a:latin typeface="Arial"/>
                <a:cs typeface="Arial"/>
              </a:rPr>
              <a:t>éxico.</a:t>
            </a:r>
          </a:p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s-ES_tradnl" sz="3600" dirty="0" smtClean="0">
                <a:solidFill>
                  <a:schemeClr val="tx1"/>
                </a:solidFill>
                <a:latin typeface="Arial"/>
                <a:cs typeface="Arial"/>
              </a:rPr>
              <a:t>Van a:</a:t>
            </a:r>
          </a:p>
          <a:p>
            <a:pPr lvl="1">
              <a:spcBef>
                <a:spcPts val="0"/>
              </a:spcBef>
              <a:spcAft>
                <a:spcPts val="2400"/>
              </a:spcAft>
            </a:pPr>
            <a:r>
              <a:rPr lang="es-ES_tradnl" sz="3400" dirty="0" smtClean="0">
                <a:solidFill>
                  <a:schemeClr val="tx1"/>
                </a:solidFill>
                <a:latin typeface="Arial"/>
                <a:cs typeface="Arial"/>
              </a:rPr>
              <a:t>El Palacio de Bellas Artes</a:t>
            </a:r>
          </a:p>
          <a:p>
            <a:pPr lvl="1">
              <a:spcBef>
                <a:spcPts val="0"/>
              </a:spcBef>
              <a:spcAft>
                <a:spcPts val="2400"/>
              </a:spcAft>
            </a:pPr>
            <a:r>
              <a:rPr lang="es-ES_tradnl" sz="3400" dirty="0" smtClean="0">
                <a:solidFill>
                  <a:schemeClr val="tx1"/>
                </a:solidFill>
                <a:latin typeface="Arial"/>
                <a:cs typeface="Arial"/>
              </a:rPr>
              <a:t>Monumento a Benito Juárez</a:t>
            </a:r>
          </a:p>
          <a:p>
            <a:pPr lvl="1">
              <a:spcBef>
                <a:spcPts val="0"/>
              </a:spcBef>
              <a:spcAft>
                <a:spcPts val="2400"/>
              </a:spcAft>
            </a:pPr>
            <a:r>
              <a:rPr lang="es-ES_tradnl" sz="3400" dirty="0" smtClean="0">
                <a:solidFill>
                  <a:schemeClr val="tx1"/>
                </a:solidFill>
                <a:latin typeface="Arial"/>
                <a:cs typeface="Arial"/>
              </a:rPr>
              <a:t>Museo Nacional de Antropología</a:t>
            </a:r>
          </a:p>
          <a:p>
            <a:pPr lvl="1">
              <a:spcBef>
                <a:spcPts val="0"/>
              </a:spcBef>
              <a:spcAft>
                <a:spcPts val="2400"/>
              </a:spcAft>
            </a:pPr>
            <a:r>
              <a:rPr lang="es-ES_tradnl" sz="3400" dirty="0" smtClean="0">
                <a:solidFill>
                  <a:schemeClr val="tx1"/>
                </a:solidFill>
                <a:latin typeface="Arial"/>
                <a:cs typeface="Arial"/>
              </a:rPr>
              <a:t>El Zócalo</a:t>
            </a:r>
            <a:endParaRPr lang="es-ES_tradnl" sz="3200" dirty="0" smtClean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455624" cy="1920042"/>
          </a:xfrm>
        </p:spPr>
        <p:txBody>
          <a:bodyPr anchor="ctr">
            <a:noAutofit/>
          </a:bodyPr>
          <a:lstStyle/>
          <a:p>
            <a:r>
              <a:rPr lang="en-US" sz="5600" b="1" dirty="0" smtClean="0">
                <a:solidFill>
                  <a:srgbClr val="959FE7"/>
                </a:solidFill>
                <a:latin typeface="Arial"/>
                <a:cs typeface="Arial"/>
              </a:rPr>
              <a:t>1. La </a:t>
            </a:r>
            <a:r>
              <a:rPr lang="en-US" sz="5600" b="1" dirty="0" smtClean="0">
                <a:solidFill>
                  <a:srgbClr val="959FE7"/>
                </a:solidFill>
                <a:latin typeface="Arial"/>
                <a:cs typeface="Arial"/>
              </a:rPr>
              <a:t>Ciudad de M</a:t>
            </a:r>
            <a:r>
              <a:rPr lang="en-US" sz="5600" b="1" dirty="0" smtClean="0">
                <a:solidFill>
                  <a:srgbClr val="959FE7"/>
                </a:solidFill>
                <a:latin typeface="Arial"/>
                <a:cs typeface="Arial"/>
              </a:rPr>
              <a:t>éxico</a:t>
            </a:r>
            <a:endParaRPr lang="en-US" sz="5600" b="1" dirty="0">
              <a:solidFill>
                <a:srgbClr val="959FE7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098320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3353"/>
            <a:ext cx="8229600" cy="5654647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s-ES_tradnl" sz="3600" dirty="0" smtClean="0">
                <a:latin typeface="Arial"/>
                <a:cs typeface="Arial"/>
              </a:rPr>
              <a:t>Ven el mural de Diego Rivera</a:t>
            </a:r>
          </a:p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s-ES_tradnl" sz="3600" dirty="0" smtClean="0">
                <a:solidFill>
                  <a:schemeClr val="tx1"/>
                </a:solidFill>
                <a:latin typeface="Arial"/>
                <a:cs typeface="Arial"/>
              </a:rPr>
              <a:t>Ven:</a:t>
            </a:r>
          </a:p>
          <a:p>
            <a:pPr lvl="1">
              <a:spcBef>
                <a:spcPts val="0"/>
              </a:spcBef>
              <a:spcAft>
                <a:spcPts val="2400"/>
              </a:spcAft>
            </a:pPr>
            <a:r>
              <a:rPr lang="es-ES_tradnl" sz="3200" dirty="0" smtClean="0">
                <a:solidFill>
                  <a:schemeClr val="tx1"/>
                </a:solidFill>
                <a:latin typeface="Arial"/>
                <a:cs typeface="Arial"/>
              </a:rPr>
              <a:t>Una catrina</a:t>
            </a:r>
          </a:p>
          <a:p>
            <a:pPr lvl="1">
              <a:spcBef>
                <a:spcPts val="0"/>
              </a:spcBef>
              <a:spcAft>
                <a:spcPts val="2400"/>
              </a:spcAft>
            </a:pPr>
            <a:r>
              <a:rPr lang="es-ES_tradnl" sz="3200" dirty="0" smtClean="0">
                <a:solidFill>
                  <a:schemeClr val="tx1"/>
                </a:solidFill>
                <a:latin typeface="Arial"/>
                <a:cs typeface="Arial"/>
              </a:rPr>
              <a:t>Jos</a:t>
            </a:r>
            <a:r>
              <a:rPr lang="es-ES_tradnl" sz="3200" dirty="0" smtClean="0">
                <a:solidFill>
                  <a:schemeClr val="tx1"/>
                </a:solidFill>
                <a:latin typeface="Arial"/>
                <a:cs typeface="Arial"/>
              </a:rPr>
              <a:t>é Guadalupe Posada</a:t>
            </a:r>
          </a:p>
          <a:p>
            <a:pPr lvl="1">
              <a:spcBef>
                <a:spcPts val="0"/>
              </a:spcBef>
              <a:spcAft>
                <a:spcPts val="2400"/>
              </a:spcAft>
            </a:pPr>
            <a:r>
              <a:rPr lang="es-ES_tradnl" sz="3200" dirty="0" smtClean="0">
                <a:solidFill>
                  <a:schemeClr val="tx1"/>
                </a:solidFill>
                <a:latin typeface="Arial"/>
                <a:cs typeface="Arial"/>
              </a:rPr>
              <a:t>Porfirio Díaz</a:t>
            </a:r>
          </a:p>
          <a:p>
            <a:pPr lvl="1">
              <a:spcBef>
                <a:spcPts val="0"/>
              </a:spcBef>
              <a:spcAft>
                <a:spcPts val="2400"/>
              </a:spcAft>
            </a:pPr>
            <a:r>
              <a:rPr lang="es-ES_tradnl" sz="3200" dirty="0" smtClean="0">
                <a:solidFill>
                  <a:schemeClr val="tx1"/>
                </a:solidFill>
                <a:latin typeface="Arial"/>
                <a:cs typeface="Arial"/>
              </a:rPr>
              <a:t>Francisco I Madero</a:t>
            </a:r>
          </a:p>
          <a:p>
            <a:pPr lvl="1">
              <a:spcBef>
                <a:spcPts val="0"/>
              </a:spcBef>
              <a:spcAft>
                <a:spcPts val="2400"/>
              </a:spcAft>
            </a:pPr>
            <a:r>
              <a:rPr lang="es-ES_tradnl" sz="3200" dirty="0" smtClean="0">
                <a:solidFill>
                  <a:schemeClr val="tx1"/>
                </a:solidFill>
                <a:latin typeface="Arial"/>
                <a:cs typeface="Arial"/>
              </a:rPr>
              <a:t>Frida Kahlo</a:t>
            </a:r>
          </a:p>
          <a:p>
            <a:pPr lvl="1">
              <a:spcBef>
                <a:spcPts val="0"/>
              </a:spcBef>
              <a:spcAft>
                <a:spcPts val="2400"/>
              </a:spcAft>
            </a:pPr>
            <a:r>
              <a:rPr lang="es-ES_tradnl" sz="3200" dirty="0" smtClean="0">
                <a:solidFill>
                  <a:schemeClr val="tx1"/>
                </a:solidFill>
                <a:latin typeface="Arial"/>
                <a:cs typeface="Arial"/>
              </a:rPr>
              <a:t>Diego Rivera</a:t>
            </a:r>
            <a:endParaRPr lang="es-ES_tradnl" sz="3200" dirty="0" smtClean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455624" cy="1318365"/>
          </a:xfrm>
        </p:spPr>
        <p:txBody>
          <a:bodyPr anchor="ctr">
            <a:noAutofit/>
          </a:bodyPr>
          <a:lstStyle/>
          <a:p>
            <a:r>
              <a:rPr lang="en-US" sz="5600" b="1" dirty="0" smtClean="0">
                <a:solidFill>
                  <a:srgbClr val="959FE7"/>
                </a:solidFill>
                <a:latin typeface="Arial"/>
                <a:cs typeface="Arial"/>
              </a:rPr>
              <a:t>1. La </a:t>
            </a:r>
            <a:r>
              <a:rPr lang="en-US" sz="5600" b="1" dirty="0" smtClean="0">
                <a:solidFill>
                  <a:srgbClr val="959FE7"/>
                </a:solidFill>
                <a:latin typeface="Arial"/>
                <a:cs typeface="Arial"/>
              </a:rPr>
              <a:t>Ciudad de M</a:t>
            </a:r>
            <a:r>
              <a:rPr lang="en-US" sz="5600" b="1" dirty="0" smtClean="0">
                <a:solidFill>
                  <a:srgbClr val="959FE7"/>
                </a:solidFill>
                <a:latin typeface="Arial"/>
                <a:cs typeface="Arial"/>
              </a:rPr>
              <a:t>éxico</a:t>
            </a:r>
            <a:endParaRPr lang="en-US" sz="5600" b="1" dirty="0">
              <a:solidFill>
                <a:srgbClr val="959FE7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929532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61578"/>
            <a:ext cx="8229600" cy="4479149"/>
          </a:xfrm>
        </p:spPr>
        <p:txBody>
          <a:bodyPr>
            <a:normAutofit/>
          </a:bodyPr>
          <a:lstStyle/>
          <a:p>
            <a:pPr>
              <a:spcAft>
                <a:spcPts val="2600"/>
              </a:spcAft>
            </a:pPr>
            <a:r>
              <a:rPr lang="es-ES_tradnl" sz="3600" dirty="0" smtClean="0">
                <a:latin typeface="Arial"/>
                <a:cs typeface="Arial"/>
              </a:rPr>
              <a:t>Es la abogada de </a:t>
            </a:r>
            <a:r>
              <a:rPr lang="es-ES_tradnl" sz="3600" dirty="0" err="1" smtClean="0">
                <a:latin typeface="Arial"/>
                <a:cs typeface="Arial"/>
              </a:rPr>
              <a:t>Jamie</a:t>
            </a:r>
            <a:r>
              <a:rPr lang="es-ES_tradnl" sz="3600" dirty="0" smtClean="0">
                <a:latin typeface="Arial"/>
                <a:cs typeface="Arial"/>
              </a:rPr>
              <a:t>.</a:t>
            </a:r>
          </a:p>
          <a:p>
            <a:pPr>
              <a:spcAft>
                <a:spcPts val="2600"/>
              </a:spcAft>
            </a:pPr>
            <a:r>
              <a:rPr lang="es-ES_tradnl" sz="3600" dirty="0" smtClean="0">
                <a:latin typeface="Arial"/>
                <a:cs typeface="Arial"/>
              </a:rPr>
              <a:t>Es la amiga de la madre de Carlos.</a:t>
            </a:r>
          </a:p>
          <a:p>
            <a:pPr>
              <a:spcAft>
                <a:spcPts val="2600"/>
              </a:spcAft>
            </a:pPr>
            <a:r>
              <a:rPr lang="es-ES_tradnl" sz="3600" dirty="0" smtClean="0">
                <a:latin typeface="Arial"/>
                <a:cs typeface="Arial"/>
              </a:rPr>
              <a:t>Seg</a:t>
            </a:r>
            <a:r>
              <a:rPr lang="es-ES_tradnl" sz="3600" dirty="0" smtClean="0">
                <a:latin typeface="Arial"/>
                <a:cs typeface="Arial"/>
              </a:rPr>
              <a:t>ún ella, el testamento es válido.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Autofit/>
          </a:bodyPr>
          <a:lstStyle/>
          <a:p>
            <a:pPr algn="ctr"/>
            <a:r>
              <a:rPr lang="en-US" sz="5400" b="1" dirty="0" smtClean="0">
                <a:solidFill>
                  <a:srgbClr val="A9E1A3"/>
                </a:solidFill>
                <a:latin typeface="Arial"/>
                <a:cs typeface="Arial"/>
              </a:rPr>
              <a:t>2. </a:t>
            </a:r>
            <a:r>
              <a:rPr lang="en-US" sz="5400" b="1" dirty="0" smtClean="0">
                <a:solidFill>
                  <a:srgbClr val="A9E1A3"/>
                </a:solidFill>
                <a:latin typeface="Arial"/>
                <a:cs typeface="Arial"/>
              </a:rPr>
              <a:t>La </a:t>
            </a:r>
            <a:r>
              <a:rPr lang="en-US" sz="5400" b="1" dirty="0" err="1" smtClean="0">
                <a:solidFill>
                  <a:srgbClr val="A9E1A3"/>
                </a:solidFill>
                <a:latin typeface="Arial"/>
                <a:cs typeface="Arial"/>
              </a:rPr>
              <a:t>oficina</a:t>
            </a:r>
            <a:r>
              <a:rPr lang="en-US" sz="5400" b="1" dirty="0" smtClean="0">
                <a:solidFill>
                  <a:srgbClr val="A9E1A3"/>
                </a:solidFill>
                <a:latin typeface="Arial"/>
                <a:cs typeface="Arial"/>
              </a:rPr>
              <a:t> de la </a:t>
            </a:r>
            <a:r>
              <a:rPr lang="en-US" sz="5400" b="1" dirty="0" err="1" smtClean="0">
                <a:solidFill>
                  <a:srgbClr val="A9E1A3"/>
                </a:solidFill>
                <a:latin typeface="Arial"/>
                <a:cs typeface="Arial"/>
              </a:rPr>
              <a:t>Licenciada</a:t>
            </a:r>
            <a:r>
              <a:rPr lang="en-US" sz="5400" b="1" dirty="0" smtClean="0">
                <a:solidFill>
                  <a:srgbClr val="A9E1A3"/>
                </a:solidFill>
                <a:latin typeface="Arial"/>
                <a:cs typeface="Arial"/>
              </a:rPr>
              <a:t> </a:t>
            </a:r>
            <a:r>
              <a:rPr lang="en-US" sz="5400" b="1" dirty="0" err="1" smtClean="0">
                <a:solidFill>
                  <a:srgbClr val="A9E1A3"/>
                </a:solidFill>
                <a:latin typeface="Arial"/>
                <a:cs typeface="Arial"/>
              </a:rPr>
              <a:t>Beltr</a:t>
            </a:r>
            <a:r>
              <a:rPr lang="en-US" sz="5400" b="1" dirty="0" err="1" smtClean="0">
                <a:solidFill>
                  <a:srgbClr val="A9E1A3"/>
                </a:solidFill>
                <a:latin typeface="Arial"/>
                <a:cs typeface="Arial"/>
              </a:rPr>
              <a:t>án</a:t>
            </a:r>
            <a:endParaRPr lang="en-US" sz="5400" b="1" dirty="0">
              <a:solidFill>
                <a:srgbClr val="A9E1A3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206260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61578"/>
            <a:ext cx="8229600" cy="4479149"/>
          </a:xfrm>
        </p:spPr>
        <p:txBody>
          <a:bodyPr>
            <a:normAutofit/>
          </a:bodyPr>
          <a:lstStyle/>
          <a:p>
            <a:pPr>
              <a:spcAft>
                <a:spcPts val="2600"/>
              </a:spcAft>
            </a:pPr>
            <a:r>
              <a:rPr lang="es-ES_tradnl" sz="3600" dirty="0" smtClean="0">
                <a:latin typeface="Arial"/>
                <a:cs typeface="Arial"/>
              </a:rPr>
              <a:t>Hay condiciones de aceptar la herencia:</a:t>
            </a:r>
          </a:p>
          <a:p>
            <a:pPr lvl="1">
              <a:spcAft>
                <a:spcPts val="2600"/>
              </a:spcAft>
            </a:pPr>
            <a:r>
              <a:rPr lang="es-ES_tradnl" sz="3400" dirty="0" smtClean="0">
                <a:solidFill>
                  <a:srgbClr val="FFFFFF"/>
                </a:solidFill>
                <a:latin typeface="Arial"/>
                <a:cs typeface="Arial"/>
              </a:rPr>
              <a:t>Pagar impuesto al gobierno</a:t>
            </a:r>
          </a:p>
          <a:p>
            <a:pPr lvl="1">
              <a:spcAft>
                <a:spcPts val="2600"/>
              </a:spcAft>
            </a:pPr>
            <a:r>
              <a:rPr lang="es-ES_tradnl" sz="3400" dirty="0" smtClean="0">
                <a:solidFill>
                  <a:srgbClr val="FFFFFF"/>
                </a:solidFill>
                <a:latin typeface="Arial"/>
                <a:cs typeface="Arial"/>
              </a:rPr>
              <a:t>Vivir en México</a:t>
            </a:r>
          </a:p>
          <a:p>
            <a:pPr lvl="1">
              <a:spcAft>
                <a:spcPts val="2600"/>
              </a:spcAft>
            </a:pPr>
            <a:r>
              <a:rPr lang="es-ES_tradnl" sz="3400" dirty="0" smtClean="0">
                <a:solidFill>
                  <a:srgbClr val="FFFFFF"/>
                </a:solidFill>
                <a:latin typeface="Arial"/>
                <a:cs typeface="Arial"/>
              </a:rPr>
              <a:t>Ir al corte para probar que el testamento es válido</a:t>
            </a:r>
            <a:endParaRPr lang="es-ES_tradnl" sz="3400" dirty="0" smtClean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Autofit/>
          </a:bodyPr>
          <a:lstStyle/>
          <a:p>
            <a:pPr algn="ctr"/>
            <a:r>
              <a:rPr lang="en-US" sz="5400" b="1" dirty="0" smtClean="0">
                <a:solidFill>
                  <a:srgbClr val="A9E1A3"/>
                </a:solidFill>
                <a:latin typeface="Arial"/>
                <a:cs typeface="Arial"/>
              </a:rPr>
              <a:t>2. </a:t>
            </a:r>
            <a:r>
              <a:rPr lang="en-US" sz="5400" b="1" dirty="0" smtClean="0">
                <a:solidFill>
                  <a:srgbClr val="A9E1A3"/>
                </a:solidFill>
                <a:latin typeface="Arial"/>
                <a:cs typeface="Arial"/>
              </a:rPr>
              <a:t>La </a:t>
            </a:r>
            <a:r>
              <a:rPr lang="en-US" sz="5400" b="1" dirty="0" err="1" smtClean="0">
                <a:solidFill>
                  <a:srgbClr val="A9E1A3"/>
                </a:solidFill>
                <a:latin typeface="Arial"/>
                <a:cs typeface="Arial"/>
              </a:rPr>
              <a:t>oficina</a:t>
            </a:r>
            <a:r>
              <a:rPr lang="en-US" sz="5400" b="1" dirty="0" smtClean="0">
                <a:solidFill>
                  <a:srgbClr val="A9E1A3"/>
                </a:solidFill>
                <a:latin typeface="Arial"/>
                <a:cs typeface="Arial"/>
              </a:rPr>
              <a:t> de la </a:t>
            </a:r>
            <a:r>
              <a:rPr lang="en-US" sz="5400" b="1" dirty="0" err="1" smtClean="0">
                <a:solidFill>
                  <a:srgbClr val="A9E1A3"/>
                </a:solidFill>
                <a:latin typeface="Arial"/>
                <a:cs typeface="Arial"/>
              </a:rPr>
              <a:t>Licenciada</a:t>
            </a:r>
            <a:r>
              <a:rPr lang="en-US" sz="5400" b="1" dirty="0" smtClean="0">
                <a:solidFill>
                  <a:srgbClr val="A9E1A3"/>
                </a:solidFill>
                <a:latin typeface="Arial"/>
                <a:cs typeface="Arial"/>
              </a:rPr>
              <a:t> </a:t>
            </a:r>
            <a:r>
              <a:rPr lang="en-US" sz="5400" b="1" dirty="0" err="1" smtClean="0">
                <a:solidFill>
                  <a:srgbClr val="A9E1A3"/>
                </a:solidFill>
                <a:latin typeface="Arial"/>
                <a:cs typeface="Arial"/>
              </a:rPr>
              <a:t>Beltr</a:t>
            </a:r>
            <a:r>
              <a:rPr lang="en-US" sz="5400" b="1" dirty="0" err="1" smtClean="0">
                <a:solidFill>
                  <a:srgbClr val="A9E1A3"/>
                </a:solidFill>
                <a:latin typeface="Arial"/>
                <a:cs typeface="Arial"/>
              </a:rPr>
              <a:t>án</a:t>
            </a:r>
            <a:endParaRPr lang="en-US" sz="5400" b="1" dirty="0">
              <a:solidFill>
                <a:srgbClr val="A9E1A3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853142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Autofit/>
          </a:bodyPr>
          <a:lstStyle/>
          <a:p>
            <a:pPr algn="ctr"/>
            <a:r>
              <a:rPr lang="en-US" sz="5400" b="1" dirty="0" smtClean="0">
                <a:solidFill>
                  <a:srgbClr val="B47CF2"/>
                </a:solidFill>
                <a:latin typeface="Arial"/>
                <a:cs typeface="Arial"/>
              </a:rPr>
              <a:t>3. La </a:t>
            </a:r>
            <a:r>
              <a:rPr lang="en-US" sz="5400" b="1" dirty="0" err="1" smtClean="0">
                <a:solidFill>
                  <a:srgbClr val="B47CF2"/>
                </a:solidFill>
                <a:latin typeface="Arial"/>
                <a:cs typeface="Arial"/>
              </a:rPr>
              <a:t>herencia</a:t>
            </a:r>
            <a:endParaRPr lang="en-US" sz="5400" b="1" dirty="0">
              <a:solidFill>
                <a:srgbClr val="B47CF2"/>
              </a:solidFill>
              <a:latin typeface="Arial"/>
              <a:cs typeface="Arial"/>
            </a:endParaRP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4039922506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656951" y="2769058"/>
            <a:ext cx="26956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FFFF"/>
                </a:solidFill>
              </a:rPr>
              <a:t>La </a:t>
            </a:r>
            <a:r>
              <a:rPr lang="en-US" sz="2800" b="1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hacienda</a:t>
            </a:r>
            <a:endParaRPr lang="en-US" sz="2800" b="1" dirty="0">
              <a:solidFill>
                <a:srgbClr val="FFFFFF"/>
              </a:solidFill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121300" y="3806106"/>
            <a:ext cx="26956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FFFF"/>
                </a:solidFill>
              </a:rPr>
              <a:t>El </a:t>
            </a:r>
            <a:r>
              <a:rPr lang="en-US" sz="2800" b="1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hotel</a:t>
            </a:r>
            <a:endParaRPr lang="en-US" sz="2800" b="1" dirty="0">
              <a:solidFill>
                <a:srgbClr val="FFFFFF"/>
              </a:solidFill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36534" y="4329326"/>
            <a:ext cx="37624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800" b="1" dirty="0" err="1" smtClean="0">
                <a:solidFill>
                  <a:srgbClr val="FFFFFF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Otras</a:t>
            </a:r>
            <a:r>
              <a:rPr lang="en-US" sz="2800" b="1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solidFill>
                  <a:srgbClr val="FFFFFF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propiedades</a:t>
            </a:r>
            <a:endParaRPr lang="en-US" sz="2800" b="1" dirty="0">
              <a:solidFill>
                <a:srgbClr val="FFFFFF"/>
              </a:solidFill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02256" y="3282886"/>
            <a:ext cx="26956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FFFF"/>
                </a:solidFill>
              </a:rPr>
              <a:t>Los </a:t>
            </a:r>
            <a:r>
              <a:rPr lang="en-US" sz="2800" b="1" dirty="0" err="1" smtClean="0">
                <a:solidFill>
                  <a:srgbClr val="FFFFFF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impuestos</a:t>
            </a:r>
            <a:endParaRPr lang="en-US" sz="2800" b="1" dirty="0">
              <a:solidFill>
                <a:srgbClr val="FFFFFF"/>
              </a:solidFill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054649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ヒラギノ角ゴ Pro W3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ヒラギノ角ゴ Pro W3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Paper.thmx</Template>
  <TotalTime>551</TotalTime>
  <Words>142</Words>
  <Application>Microsoft Macintosh PowerPoint</Application>
  <PresentationFormat>On-screen Show (4:3)</PresentationFormat>
  <Paragraphs>33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Paper</vt:lpstr>
      <vt:lpstr>La Catrina</vt:lpstr>
      <vt:lpstr>1. La Ciudad de México</vt:lpstr>
      <vt:lpstr>1. La Ciudad de México</vt:lpstr>
      <vt:lpstr>2. La oficina de la Licenciada Beltrán</vt:lpstr>
      <vt:lpstr>2. La oficina de la Licenciada Beltrán</vt:lpstr>
      <vt:lpstr>3. La herencia</vt:lpstr>
    </vt:vector>
  </TitlesOfParts>
  <Company>Wachusett Regional High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Catrina</dc:title>
  <dc:creator>K Cross</dc:creator>
  <cp:lastModifiedBy>K Cross</cp:lastModifiedBy>
  <cp:revision>58</cp:revision>
  <dcterms:created xsi:type="dcterms:W3CDTF">2016-09-14T15:28:33Z</dcterms:created>
  <dcterms:modified xsi:type="dcterms:W3CDTF">2017-02-06T16:37:00Z</dcterms:modified>
</cp:coreProperties>
</file>