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71" r:id="rId4"/>
    <p:sldId id="272" r:id="rId5"/>
    <p:sldId id="260" r:id="rId6"/>
    <p:sldId id="268" r:id="rId7"/>
    <p:sldId id="273" r:id="rId8"/>
    <p:sldId id="261" r:id="rId9"/>
    <p:sldId id="263" r:id="rId10"/>
    <p:sldId id="265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7CF2"/>
    <a:srgbClr val="EC7BE0"/>
    <a:srgbClr val="0CF19B"/>
    <a:srgbClr val="E1A177"/>
    <a:srgbClr val="A9E1A3"/>
    <a:srgbClr val="959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146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3F98-A419-6549-BD73-6391261FE7AB}" type="datetimeFigureOut">
              <a:rPr lang="en-US" smtClean="0"/>
              <a:t>9/23/16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AB19F8-F3B0-CD43-A6E3-169C4641C1B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3F98-A419-6549-BD73-6391261FE7AB}" type="datetimeFigureOut">
              <a:rPr lang="en-US" smtClean="0"/>
              <a:t>9/23/16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19F8-F3B0-CD43-A6E3-169C4641C1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3F98-A419-6549-BD73-6391261FE7AB}" type="datetimeFigureOut">
              <a:rPr lang="en-US" smtClean="0"/>
              <a:t>9/23/16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19F8-F3B0-CD43-A6E3-169C4641C1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2703F98-A419-6549-BD73-6391261FE7AB}" type="datetimeFigureOut">
              <a:rPr lang="en-US" smtClean="0"/>
              <a:t>9/23/16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9AB19F8-F3B0-CD43-A6E3-169C4641C1B1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3F98-A419-6549-BD73-6391261FE7AB}" type="datetimeFigureOut">
              <a:rPr lang="en-US" smtClean="0"/>
              <a:t>9/23/16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19F8-F3B0-CD43-A6E3-169C4641C1B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3F98-A419-6549-BD73-6391261FE7AB}" type="datetimeFigureOut">
              <a:rPr lang="en-US" smtClean="0"/>
              <a:t>9/23/16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19F8-F3B0-CD43-A6E3-169C4641C1B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19F8-F3B0-CD43-A6E3-169C4641C1B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3F98-A419-6549-BD73-6391261FE7AB}" type="datetimeFigureOut">
              <a:rPr lang="en-US" smtClean="0"/>
              <a:t>9/23/16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3F98-A419-6549-BD73-6391261FE7AB}" type="datetimeFigureOut">
              <a:rPr lang="en-US" smtClean="0"/>
              <a:t>9/23/16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19F8-F3B0-CD43-A6E3-169C4641C1B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3F98-A419-6549-BD73-6391261FE7AB}" type="datetimeFigureOut">
              <a:rPr lang="en-US" smtClean="0"/>
              <a:t>9/23/16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19F8-F3B0-CD43-A6E3-169C4641C1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2703F98-A419-6549-BD73-6391261FE7AB}" type="datetimeFigureOut">
              <a:rPr lang="en-US" smtClean="0"/>
              <a:t>9/23/16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9AB19F8-F3B0-CD43-A6E3-169C4641C1B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3F98-A419-6549-BD73-6391261FE7AB}" type="datetimeFigureOut">
              <a:rPr lang="en-US" smtClean="0"/>
              <a:t>9/23/16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AB19F8-F3B0-CD43-A6E3-169C4641C1B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2703F98-A419-6549-BD73-6391261FE7AB}" type="datetimeFigureOut">
              <a:rPr lang="en-US" smtClean="0"/>
              <a:t>9/23/16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9AB19F8-F3B0-CD43-A6E3-169C4641C1B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4.png"/><Relationship Id="rId5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7200" dirty="0" err="1" smtClean="0"/>
              <a:t>Episodio</a:t>
            </a:r>
            <a:r>
              <a:rPr lang="en-US" sz="7200" dirty="0" smtClean="0"/>
              <a:t> </a:t>
            </a:r>
            <a:r>
              <a:rPr lang="en-US" sz="7200" dirty="0" smtClean="0"/>
              <a:t>2</a:t>
            </a:r>
            <a:endParaRPr lang="en-US" sz="7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sz="10000" b="1" dirty="0" smtClean="0"/>
              <a:t>La </a:t>
            </a:r>
            <a:r>
              <a:rPr lang="en-US" sz="10000" b="1" dirty="0" err="1" smtClean="0"/>
              <a:t>Catrina</a:t>
            </a:r>
            <a:endParaRPr lang="en-US" sz="10000" b="1" dirty="0"/>
          </a:p>
        </p:txBody>
      </p:sp>
    </p:spTree>
    <p:extLst>
      <p:ext uri="{BB962C8B-B14F-4D97-AF65-F5344CB8AC3E}">
        <p14:creationId xmlns:p14="http://schemas.microsoft.com/office/powerpoint/2010/main" val="719710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3999"/>
            <a:ext cx="8229600" cy="5040739"/>
          </a:xfrm>
        </p:spPr>
        <p:txBody>
          <a:bodyPr>
            <a:normAutofit/>
          </a:bodyPr>
          <a:lstStyle/>
          <a:p>
            <a:pPr>
              <a:spcAft>
                <a:spcPts val="3000"/>
              </a:spcAft>
            </a:pPr>
            <a:r>
              <a:rPr lang="es-ES_tradnl" sz="3600" dirty="0" smtClean="0">
                <a:latin typeface="Arial"/>
                <a:cs typeface="Arial"/>
              </a:rPr>
              <a:t>Demetrio:</a:t>
            </a:r>
          </a:p>
          <a:p>
            <a:pPr lvl="1">
              <a:spcAft>
                <a:spcPts val="3000"/>
              </a:spcAft>
            </a:pPr>
            <a:r>
              <a:rPr lang="es-ES_tradnl" sz="3400" dirty="0" smtClean="0">
                <a:solidFill>
                  <a:srgbClr val="FFFFFF"/>
                </a:solidFill>
                <a:latin typeface="Arial"/>
                <a:cs typeface="Arial"/>
              </a:rPr>
              <a:t>Experto de la historia de Quer</a:t>
            </a:r>
            <a:r>
              <a:rPr lang="es-ES_tradnl" sz="3400" dirty="0" smtClean="0">
                <a:solidFill>
                  <a:srgbClr val="FFFFFF"/>
                </a:solidFill>
                <a:latin typeface="Arial"/>
                <a:cs typeface="Arial"/>
              </a:rPr>
              <a:t>étaro</a:t>
            </a:r>
          </a:p>
          <a:p>
            <a:pPr lvl="1">
              <a:spcAft>
                <a:spcPts val="3000"/>
              </a:spcAft>
            </a:pPr>
            <a:r>
              <a:rPr lang="es-ES_tradnl" sz="3400" dirty="0" smtClean="0">
                <a:solidFill>
                  <a:srgbClr val="FFFFFF"/>
                </a:solidFill>
                <a:latin typeface="Arial"/>
                <a:cs typeface="Arial"/>
              </a:rPr>
              <a:t>Director de la biblioteca</a:t>
            </a:r>
          </a:p>
          <a:p>
            <a:pPr lvl="1">
              <a:spcAft>
                <a:spcPts val="3000"/>
              </a:spcAft>
            </a:pPr>
            <a:r>
              <a:rPr lang="es-ES_tradnl" sz="3400" dirty="0" smtClean="0">
                <a:solidFill>
                  <a:srgbClr val="FFFFFF"/>
                </a:solidFill>
                <a:latin typeface="Arial"/>
                <a:cs typeface="Arial"/>
              </a:rPr>
              <a:t>Le interesa </a:t>
            </a:r>
            <a:r>
              <a:rPr lang="es-ES_tradnl" sz="3400" dirty="0" err="1" smtClean="0">
                <a:solidFill>
                  <a:srgbClr val="FFFFFF"/>
                </a:solidFill>
                <a:latin typeface="Arial"/>
                <a:cs typeface="Arial"/>
              </a:rPr>
              <a:t>Jamie</a:t>
            </a:r>
            <a:endParaRPr lang="es-ES_tradnl" sz="3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6000" b="1" dirty="0">
                <a:solidFill>
                  <a:srgbClr val="EC7BE0"/>
                </a:solidFill>
                <a:latin typeface="Arial"/>
                <a:cs typeface="Arial"/>
              </a:rPr>
              <a:t>6</a:t>
            </a:r>
            <a:r>
              <a:rPr lang="en-US" sz="6000" b="1" dirty="0" smtClean="0">
                <a:solidFill>
                  <a:srgbClr val="EC7BE0"/>
                </a:solidFill>
                <a:latin typeface="Arial"/>
                <a:cs typeface="Arial"/>
              </a:rPr>
              <a:t>. </a:t>
            </a:r>
            <a:r>
              <a:rPr lang="en-US" sz="6000" b="1" dirty="0" smtClean="0">
                <a:solidFill>
                  <a:srgbClr val="EC7BE0"/>
                </a:solidFill>
                <a:latin typeface="Arial"/>
                <a:cs typeface="Arial"/>
              </a:rPr>
              <a:t>Para </a:t>
            </a:r>
            <a:r>
              <a:rPr lang="en-US" sz="6000" b="1" dirty="0" err="1" smtClean="0">
                <a:solidFill>
                  <a:srgbClr val="EC7BE0"/>
                </a:solidFill>
                <a:latin typeface="Arial"/>
                <a:cs typeface="Arial"/>
              </a:rPr>
              <a:t>entender</a:t>
            </a:r>
            <a:r>
              <a:rPr lang="en-US" sz="6000" b="1" dirty="0" smtClean="0">
                <a:solidFill>
                  <a:srgbClr val="EC7BE0"/>
                </a:solidFill>
                <a:latin typeface="Arial"/>
                <a:cs typeface="Arial"/>
              </a:rPr>
              <a:t> </a:t>
            </a:r>
            <a:r>
              <a:rPr lang="en-US" sz="6000" b="1" dirty="0" err="1" smtClean="0">
                <a:solidFill>
                  <a:srgbClr val="EC7BE0"/>
                </a:solidFill>
                <a:latin typeface="Arial"/>
                <a:cs typeface="Arial"/>
              </a:rPr>
              <a:t>mejor</a:t>
            </a:r>
            <a:endParaRPr lang="en-US" sz="6000" b="1" dirty="0">
              <a:solidFill>
                <a:srgbClr val="EC7BE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4592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3999"/>
            <a:ext cx="8229600" cy="5040739"/>
          </a:xfrm>
        </p:spPr>
        <p:txBody>
          <a:bodyPr>
            <a:normAutofit/>
          </a:bodyPr>
          <a:lstStyle/>
          <a:p>
            <a:pPr>
              <a:spcAft>
                <a:spcPts val="3000"/>
              </a:spcAft>
            </a:pPr>
            <a:r>
              <a:rPr lang="es-ES_tradnl" sz="3600" dirty="0" smtClean="0">
                <a:latin typeface="Arial"/>
                <a:cs typeface="Arial"/>
              </a:rPr>
              <a:t>Don Silvestre </a:t>
            </a:r>
            <a:r>
              <a:rPr lang="es-ES_tradnl" sz="3600" dirty="0" err="1" smtClean="0">
                <a:latin typeface="Arial"/>
                <a:cs typeface="Arial"/>
              </a:rPr>
              <a:t>Alguilar</a:t>
            </a:r>
            <a:r>
              <a:rPr lang="es-ES_tradnl" sz="3600" dirty="0" smtClean="0">
                <a:latin typeface="Arial"/>
                <a:cs typeface="Arial"/>
              </a:rPr>
              <a:t>:</a:t>
            </a:r>
          </a:p>
          <a:p>
            <a:pPr lvl="1">
              <a:spcAft>
                <a:spcPts val="3000"/>
              </a:spcAft>
            </a:pPr>
            <a:r>
              <a:rPr lang="es-ES_tradnl" sz="3400" dirty="0" smtClean="0">
                <a:solidFill>
                  <a:srgbClr val="FFFFFF"/>
                </a:solidFill>
                <a:latin typeface="Arial"/>
                <a:cs typeface="Arial"/>
              </a:rPr>
              <a:t>Poderoso</a:t>
            </a:r>
          </a:p>
          <a:p>
            <a:pPr lvl="1">
              <a:spcAft>
                <a:spcPts val="3000"/>
              </a:spcAft>
            </a:pPr>
            <a:r>
              <a:rPr lang="es-ES_tradnl" sz="3400" dirty="0" smtClean="0">
                <a:solidFill>
                  <a:srgbClr val="FFFFFF"/>
                </a:solidFill>
                <a:latin typeface="Arial"/>
                <a:cs typeface="Arial"/>
              </a:rPr>
              <a:t>Padre de Paco </a:t>
            </a:r>
            <a:r>
              <a:rPr lang="es-ES_tradnl" sz="3400" dirty="0" err="1" smtClean="0">
                <a:solidFill>
                  <a:srgbClr val="FFFFFF"/>
                </a:solidFill>
                <a:latin typeface="Arial"/>
                <a:cs typeface="Arial"/>
              </a:rPr>
              <a:t>Alguilar</a:t>
            </a:r>
            <a:endParaRPr lang="es-ES_tradnl" sz="3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lvl="1">
              <a:spcAft>
                <a:spcPts val="3000"/>
              </a:spcAft>
            </a:pPr>
            <a:r>
              <a:rPr lang="es-ES_tradnl" sz="3400" dirty="0" smtClean="0">
                <a:solidFill>
                  <a:srgbClr val="FFFFFF"/>
                </a:solidFill>
                <a:latin typeface="Arial"/>
                <a:cs typeface="Arial"/>
              </a:rPr>
              <a:t>Candidato de congreso</a:t>
            </a:r>
          </a:p>
          <a:p>
            <a:pPr lvl="1">
              <a:spcAft>
                <a:spcPts val="3000"/>
              </a:spcAft>
            </a:pPr>
            <a:r>
              <a:rPr lang="es-ES_tradnl" sz="3400" dirty="0" smtClean="0">
                <a:solidFill>
                  <a:srgbClr val="FFFFFF"/>
                </a:solidFill>
                <a:latin typeface="Arial"/>
                <a:cs typeface="Arial"/>
              </a:rPr>
              <a:t>Mira la casa de Mar</a:t>
            </a:r>
            <a:r>
              <a:rPr lang="es-ES_tradnl" sz="3400" dirty="0" smtClean="0">
                <a:solidFill>
                  <a:srgbClr val="FFFFFF"/>
                </a:solidFill>
                <a:latin typeface="Arial"/>
                <a:cs typeface="Arial"/>
              </a:rPr>
              <a:t>ía y </a:t>
            </a:r>
            <a:r>
              <a:rPr lang="es-ES_tradnl" sz="3400" dirty="0" err="1" smtClean="0">
                <a:solidFill>
                  <a:srgbClr val="FFFFFF"/>
                </a:solidFill>
                <a:latin typeface="Arial"/>
                <a:cs typeface="Arial"/>
              </a:rPr>
              <a:t>Jamie</a:t>
            </a:r>
            <a:endParaRPr lang="es-ES_tradnl" sz="3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6000" b="1" dirty="0">
                <a:solidFill>
                  <a:srgbClr val="EC7BE0"/>
                </a:solidFill>
                <a:latin typeface="Arial"/>
                <a:cs typeface="Arial"/>
              </a:rPr>
              <a:t>6</a:t>
            </a:r>
            <a:r>
              <a:rPr lang="en-US" sz="6000" b="1" dirty="0" smtClean="0">
                <a:solidFill>
                  <a:srgbClr val="EC7BE0"/>
                </a:solidFill>
                <a:latin typeface="Arial"/>
                <a:cs typeface="Arial"/>
              </a:rPr>
              <a:t>. </a:t>
            </a:r>
            <a:r>
              <a:rPr lang="en-US" sz="6000" b="1" dirty="0" smtClean="0">
                <a:solidFill>
                  <a:srgbClr val="EC7BE0"/>
                </a:solidFill>
                <a:latin typeface="Arial"/>
                <a:cs typeface="Arial"/>
              </a:rPr>
              <a:t>Para </a:t>
            </a:r>
            <a:r>
              <a:rPr lang="en-US" sz="6000" b="1" dirty="0" err="1" smtClean="0">
                <a:solidFill>
                  <a:srgbClr val="EC7BE0"/>
                </a:solidFill>
                <a:latin typeface="Arial"/>
                <a:cs typeface="Arial"/>
              </a:rPr>
              <a:t>entender</a:t>
            </a:r>
            <a:r>
              <a:rPr lang="en-US" sz="6000" b="1" dirty="0" smtClean="0">
                <a:solidFill>
                  <a:srgbClr val="EC7BE0"/>
                </a:solidFill>
                <a:latin typeface="Arial"/>
                <a:cs typeface="Arial"/>
              </a:rPr>
              <a:t> </a:t>
            </a:r>
            <a:r>
              <a:rPr lang="en-US" sz="6000" b="1" dirty="0" err="1" smtClean="0">
                <a:solidFill>
                  <a:srgbClr val="EC7BE0"/>
                </a:solidFill>
                <a:latin typeface="Arial"/>
                <a:cs typeface="Arial"/>
              </a:rPr>
              <a:t>mejor</a:t>
            </a:r>
            <a:endParaRPr lang="en-US" sz="6000" b="1" dirty="0">
              <a:solidFill>
                <a:srgbClr val="EC7BE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0568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s-ES_tradnl" sz="3600" dirty="0" smtClean="0">
                <a:latin typeface="Arial"/>
                <a:cs typeface="Arial"/>
              </a:rPr>
              <a:t>La mam</a:t>
            </a:r>
            <a:r>
              <a:rPr lang="es-ES_tradnl" sz="3600" dirty="0" smtClean="0">
                <a:latin typeface="Arial"/>
                <a:cs typeface="Arial"/>
              </a:rPr>
              <a:t>á le ofreció fruta (uvas) a </a:t>
            </a:r>
            <a:r>
              <a:rPr lang="es-ES_tradnl" sz="3600" dirty="0" err="1" smtClean="0">
                <a:latin typeface="Arial"/>
                <a:cs typeface="Arial"/>
              </a:rPr>
              <a:t>Jamie</a:t>
            </a:r>
            <a:r>
              <a:rPr lang="es-ES_tradnl" sz="3600" dirty="0" smtClean="0">
                <a:latin typeface="Arial"/>
                <a:cs typeface="Arial"/>
              </a:rPr>
              <a:t>.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s-ES_tradnl" sz="3600" dirty="0" err="1" smtClean="0">
                <a:latin typeface="Arial"/>
                <a:cs typeface="Arial"/>
              </a:rPr>
              <a:t>Jamie</a:t>
            </a:r>
            <a:r>
              <a:rPr lang="es-ES_tradnl" sz="3600" dirty="0" smtClean="0">
                <a:latin typeface="Arial"/>
                <a:cs typeface="Arial"/>
              </a:rPr>
              <a:t> y Carlos van al dormitorio de Carlos.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s-ES_tradnl" sz="3600" dirty="0" smtClean="0">
                <a:latin typeface="Arial"/>
                <a:cs typeface="Arial"/>
              </a:rPr>
              <a:t>Hay un mensaje de María en el contestador automático.</a:t>
            </a:r>
            <a:endParaRPr lang="es-ES_tradnl" sz="3600" dirty="0" smtClean="0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en-US" sz="6000" b="1" dirty="0" smtClean="0">
                <a:solidFill>
                  <a:srgbClr val="959FE7"/>
                </a:solidFill>
                <a:latin typeface="Arial"/>
                <a:cs typeface="Arial"/>
              </a:rPr>
              <a:t>1. </a:t>
            </a:r>
            <a:r>
              <a:rPr lang="en-US" sz="6000" b="1" dirty="0" smtClean="0">
                <a:solidFill>
                  <a:srgbClr val="959FE7"/>
                </a:solidFill>
                <a:latin typeface="Arial"/>
                <a:cs typeface="Arial"/>
              </a:rPr>
              <a:t>La casa de los Navarro</a:t>
            </a:r>
            <a:endParaRPr lang="en-US" sz="6000" b="1" dirty="0">
              <a:solidFill>
                <a:srgbClr val="959FE7"/>
              </a:solidFill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93" b="99465" l="4545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15200" y="1600200"/>
            <a:ext cx="1629735" cy="11082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92" b="98472" l="609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15322" y="4812655"/>
            <a:ext cx="1999755" cy="18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075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s-ES_tradnl" sz="3600" dirty="0" smtClean="0">
                <a:latin typeface="Arial"/>
                <a:cs typeface="Arial"/>
              </a:rPr>
              <a:t>Mar</a:t>
            </a:r>
            <a:r>
              <a:rPr lang="es-ES_tradnl" sz="3600" dirty="0" smtClean="0">
                <a:latin typeface="Arial"/>
                <a:cs typeface="Arial"/>
              </a:rPr>
              <a:t>ía piensa que </a:t>
            </a:r>
            <a:r>
              <a:rPr lang="es-ES_tradnl" sz="3600" dirty="0" err="1" smtClean="0">
                <a:latin typeface="Arial"/>
                <a:cs typeface="Arial"/>
              </a:rPr>
              <a:t>Jamie</a:t>
            </a:r>
            <a:r>
              <a:rPr lang="es-ES_tradnl" sz="3600" dirty="0" smtClean="0">
                <a:latin typeface="Arial"/>
                <a:cs typeface="Arial"/>
              </a:rPr>
              <a:t> es muchacho:</a:t>
            </a:r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s-ES_tradnl" sz="3400" dirty="0" smtClean="0">
                <a:solidFill>
                  <a:schemeClr val="tx1"/>
                </a:solidFill>
                <a:latin typeface="Arial"/>
                <a:cs typeface="Arial"/>
              </a:rPr>
              <a:t>María: “¿Llega el norteamerican</a:t>
            </a:r>
            <a:r>
              <a:rPr lang="es-ES_tradnl" sz="3400" dirty="0" smtClean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lang="es-ES_tradnl" sz="3400" dirty="0" smtClean="0">
                <a:solidFill>
                  <a:schemeClr val="tx1"/>
                </a:solidFill>
                <a:latin typeface="Arial"/>
                <a:cs typeface="Arial"/>
              </a:rPr>
              <a:t>?” “¿Cómo es el norteamerican</a:t>
            </a:r>
            <a:r>
              <a:rPr lang="es-ES_tradnl" sz="3400" dirty="0" smtClean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lang="es-ES_tradnl" sz="3400" dirty="0" smtClean="0">
                <a:solidFill>
                  <a:schemeClr val="tx1"/>
                </a:solidFill>
                <a:latin typeface="Arial"/>
                <a:cs typeface="Arial"/>
              </a:rPr>
              <a:t>?”</a:t>
            </a:r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s-ES_tradnl" sz="3400" dirty="0" smtClean="0">
                <a:solidFill>
                  <a:schemeClr val="tx1"/>
                </a:solidFill>
                <a:latin typeface="Arial"/>
                <a:cs typeface="Arial"/>
              </a:rPr>
              <a:t>Carlos: “Es interesant</a:t>
            </a:r>
            <a:r>
              <a:rPr lang="es-ES_tradnl" sz="34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e</a:t>
            </a:r>
            <a:r>
              <a:rPr lang="es-ES_tradnl" sz="3400" dirty="0" smtClean="0">
                <a:solidFill>
                  <a:schemeClr val="tx1"/>
                </a:solidFill>
                <a:latin typeface="Arial"/>
                <a:cs typeface="Arial"/>
              </a:rPr>
              <a:t>.” “No sé… es complicado.”</a:t>
            </a:r>
            <a:endParaRPr lang="es-ES_tradnl" sz="3400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en-US" sz="6000" b="1" dirty="0" smtClean="0">
                <a:solidFill>
                  <a:srgbClr val="959FE7"/>
                </a:solidFill>
                <a:latin typeface="Arial"/>
                <a:cs typeface="Arial"/>
              </a:rPr>
              <a:t>1. </a:t>
            </a:r>
            <a:r>
              <a:rPr lang="en-US" sz="6000" b="1" dirty="0" smtClean="0">
                <a:solidFill>
                  <a:srgbClr val="959FE7"/>
                </a:solidFill>
                <a:latin typeface="Arial"/>
                <a:cs typeface="Arial"/>
              </a:rPr>
              <a:t>La casa de los Navarro</a:t>
            </a:r>
            <a:endParaRPr lang="en-US" sz="6000" b="1" dirty="0">
              <a:solidFill>
                <a:srgbClr val="959FE7"/>
              </a:solidFill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287" y="1575736"/>
            <a:ext cx="1095287" cy="109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361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s-ES_tradnl" sz="3600" dirty="0" smtClean="0">
                <a:latin typeface="Arial"/>
                <a:cs typeface="Arial"/>
              </a:rPr>
              <a:t>Los padres de Carlos hablan: No quieren escándalo</a:t>
            </a:r>
            <a:r>
              <a:rPr lang="es-ES_tradnl" sz="3600" dirty="0" smtClean="0">
                <a:latin typeface="Arial"/>
                <a:cs typeface="Arial"/>
              </a:rPr>
              <a:t>.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s-ES_tradnl" sz="3600" dirty="0" err="1" smtClean="0">
                <a:latin typeface="Arial"/>
                <a:cs typeface="Arial"/>
              </a:rPr>
              <a:t>Jamie</a:t>
            </a:r>
            <a:r>
              <a:rPr lang="es-ES_tradnl" sz="3600" dirty="0" smtClean="0">
                <a:latin typeface="Arial"/>
                <a:cs typeface="Arial"/>
              </a:rPr>
              <a:t> va a vivir con María Linares.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s-ES_tradnl" sz="3600" dirty="0" smtClean="0">
                <a:latin typeface="Arial"/>
                <a:cs typeface="Arial"/>
              </a:rPr>
              <a:t>Carlos ofrece dormir en el sofá esta noche.</a:t>
            </a:r>
            <a:endParaRPr lang="es-ES_tradnl" sz="3600" dirty="0" smtClean="0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en-US" sz="6000" b="1" dirty="0" smtClean="0">
                <a:solidFill>
                  <a:srgbClr val="959FE7"/>
                </a:solidFill>
                <a:latin typeface="Arial"/>
                <a:cs typeface="Arial"/>
              </a:rPr>
              <a:t>1. </a:t>
            </a:r>
            <a:r>
              <a:rPr lang="en-US" sz="6000" b="1" dirty="0" smtClean="0">
                <a:solidFill>
                  <a:srgbClr val="959FE7"/>
                </a:solidFill>
                <a:latin typeface="Arial"/>
                <a:cs typeface="Arial"/>
              </a:rPr>
              <a:t>La casa de los Navarro</a:t>
            </a:r>
            <a:endParaRPr lang="en-US" sz="6000" b="1" dirty="0">
              <a:solidFill>
                <a:srgbClr val="959FE7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2272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41346"/>
          </a:xfrm>
        </p:spPr>
        <p:txBody>
          <a:bodyPr>
            <a:normAutofit/>
          </a:bodyPr>
          <a:lstStyle/>
          <a:p>
            <a:pPr>
              <a:spcAft>
                <a:spcPts val="3000"/>
              </a:spcAft>
            </a:pPr>
            <a:r>
              <a:rPr lang="es-ES_tradnl" sz="3600" dirty="0" err="1" smtClean="0">
                <a:latin typeface="Arial"/>
                <a:cs typeface="Arial"/>
              </a:rPr>
              <a:t>Jamie</a:t>
            </a:r>
            <a:r>
              <a:rPr lang="es-ES_tradnl" sz="3600" dirty="0" smtClean="0">
                <a:latin typeface="Arial"/>
                <a:cs typeface="Arial"/>
              </a:rPr>
              <a:t> dice que todos pensaron que ella era hombre.</a:t>
            </a:r>
          </a:p>
          <a:p>
            <a:pPr>
              <a:spcAft>
                <a:spcPts val="3000"/>
              </a:spcAft>
            </a:pPr>
            <a:r>
              <a:rPr lang="es-ES_tradnl" sz="3600" dirty="0" err="1" smtClean="0">
                <a:latin typeface="Arial"/>
                <a:cs typeface="Arial"/>
              </a:rPr>
              <a:t>Jamie</a:t>
            </a:r>
            <a:r>
              <a:rPr lang="es-ES_tradnl" sz="3600" dirty="0" smtClean="0">
                <a:latin typeface="Arial"/>
                <a:cs typeface="Arial"/>
              </a:rPr>
              <a:t> pregunta si Carlos es el novio de Mar</a:t>
            </a:r>
            <a:r>
              <a:rPr lang="es-ES_tradnl" sz="3600" dirty="0" smtClean="0">
                <a:latin typeface="Arial"/>
                <a:cs typeface="Arial"/>
              </a:rPr>
              <a:t>ía. María dice que no.</a:t>
            </a:r>
          </a:p>
          <a:p>
            <a:pPr>
              <a:spcAft>
                <a:spcPts val="3000"/>
              </a:spcAft>
            </a:pPr>
            <a:r>
              <a:rPr lang="es-ES_tradnl" sz="3600" dirty="0" smtClean="0">
                <a:latin typeface="Arial"/>
                <a:cs typeface="Arial"/>
              </a:rPr>
              <a:t>Van a la escuela en bicicleta.</a:t>
            </a:r>
          </a:p>
          <a:p>
            <a:pPr>
              <a:spcAft>
                <a:spcPts val="3000"/>
              </a:spcAft>
            </a:pPr>
            <a:r>
              <a:rPr lang="es-ES_tradnl" sz="3600" dirty="0" smtClean="0">
                <a:latin typeface="Arial"/>
                <a:cs typeface="Arial"/>
              </a:rPr>
              <a:t>Santana las sigue y toma fotos.</a:t>
            </a:r>
            <a:endParaRPr lang="es-ES_tradnl" sz="3600" dirty="0" smtClean="0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en-US" sz="5400" b="1" dirty="0" smtClean="0">
                <a:solidFill>
                  <a:srgbClr val="A9E1A3"/>
                </a:solidFill>
                <a:latin typeface="Arial"/>
                <a:cs typeface="Arial"/>
              </a:rPr>
              <a:t>2. </a:t>
            </a:r>
            <a:r>
              <a:rPr lang="en-US" sz="5400" b="1" dirty="0" smtClean="0">
                <a:solidFill>
                  <a:srgbClr val="A9E1A3"/>
                </a:solidFill>
                <a:latin typeface="Arial"/>
                <a:cs typeface="Arial"/>
              </a:rPr>
              <a:t>La casa de </a:t>
            </a:r>
            <a:r>
              <a:rPr lang="en-US" sz="5400" b="1" dirty="0" err="1" smtClean="0">
                <a:solidFill>
                  <a:srgbClr val="A9E1A3"/>
                </a:solidFill>
                <a:latin typeface="Arial"/>
                <a:cs typeface="Arial"/>
              </a:rPr>
              <a:t>Mar</a:t>
            </a:r>
            <a:r>
              <a:rPr lang="en-US" sz="5400" b="1" dirty="0" err="1" smtClean="0">
                <a:solidFill>
                  <a:srgbClr val="A9E1A3"/>
                </a:solidFill>
                <a:latin typeface="Arial"/>
                <a:cs typeface="Arial"/>
              </a:rPr>
              <a:t>ía</a:t>
            </a:r>
            <a:endParaRPr lang="en-US" sz="5400" b="1" dirty="0">
              <a:solidFill>
                <a:srgbClr val="A9E1A3"/>
              </a:solidFill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09157" y="3961391"/>
            <a:ext cx="1977643" cy="13190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67600" y="5486400"/>
            <a:ext cx="1263871" cy="88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75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3000"/>
              </a:spcAft>
            </a:pPr>
            <a:r>
              <a:rPr lang="es-ES_tradnl" sz="3600" dirty="0" smtClean="0">
                <a:latin typeface="Arial"/>
                <a:cs typeface="Arial"/>
              </a:rPr>
              <a:t>Instituto Tecnol</a:t>
            </a:r>
            <a:r>
              <a:rPr lang="es-ES_tradnl" sz="3600" dirty="0" smtClean="0">
                <a:latin typeface="Arial"/>
                <a:cs typeface="Arial"/>
              </a:rPr>
              <a:t>ógico de Monterrey</a:t>
            </a:r>
          </a:p>
          <a:p>
            <a:pPr>
              <a:spcAft>
                <a:spcPts val="3000"/>
              </a:spcAft>
            </a:pPr>
            <a:r>
              <a:rPr lang="es-ES_tradnl" sz="3600" dirty="0" smtClean="0">
                <a:latin typeface="Arial"/>
                <a:cs typeface="Arial"/>
              </a:rPr>
              <a:t>Universidad y preparatoria (colegio)</a:t>
            </a:r>
          </a:p>
          <a:p>
            <a:pPr>
              <a:spcAft>
                <a:spcPts val="3000"/>
              </a:spcAft>
            </a:pPr>
            <a:r>
              <a:rPr lang="es-ES_tradnl" sz="3600" dirty="0" smtClean="0">
                <a:latin typeface="Arial"/>
                <a:cs typeface="Arial"/>
              </a:rPr>
              <a:t>A María le gustan el inglés y la natación.</a:t>
            </a:r>
          </a:p>
          <a:p>
            <a:pPr>
              <a:spcAft>
                <a:spcPts val="3000"/>
              </a:spcAft>
            </a:pPr>
            <a:r>
              <a:rPr lang="es-ES_tradnl" sz="3600" dirty="0" smtClean="0">
                <a:latin typeface="Arial"/>
                <a:cs typeface="Arial"/>
              </a:rPr>
              <a:t>A </a:t>
            </a:r>
            <a:r>
              <a:rPr lang="es-ES_tradnl" sz="3600" dirty="0" err="1" smtClean="0">
                <a:latin typeface="Arial"/>
                <a:cs typeface="Arial"/>
              </a:rPr>
              <a:t>Jamie</a:t>
            </a:r>
            <a:r>
              <a:rPr lang="es-ES_tradnl" sz="3600" dirty="0" smtClean="0">
                <a:latin typeface="Arial"/>
                <a:cs typeface="Arial"/>
              </a:rPr>
              <a:t> le gustan el español, la historia y el volibol.</a:t>
            </a:r>
            <a:endParaRPr lang="es-ES_tradnl" sz="3600" dirty="0" smtClean="0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en-US" sz="5400" b="1" dirty="0" smtClean="0">
                <a:solidFill>
                  <a:srgbClr val="E1A177"/>
                </a:solidFill>
                <a:latin typeface="Arial"/>
                <a:cs typeface="Arial"/>
              </a:rPr>
              <a:t>3. </a:t>
            </a:r>
            <a:r>
              <a:rPr lang="en-US" sz="5400" b="1" dirty="0" smtClean="0">
                <a:solidFill>
                  <a:srgbClr val="E1A177"/>
                </a:solidFill>
                <a:latin typeface="Arial"/>
                <a:cs typeface="Arial"/>
              </a:rPr>
              <a:t>La </a:t>
            </a:r>
            <a:r>
              <a:rPr lang="en-US" sz="5400" b="1" dirty="0" err="1" smtClean="0">
                <a:solidFill>
                  <a:srgbClr val="E1A177"/>
                </a:solidFill>
                <a:latin typeface="Arial"/>
                <a:cs typeface="Arial"/>
              </a:rPr>
              <a:t>escuela</a:t>
            </a:r>
            <a:r>
              <a:rPr lang="en-US" sz="5400" b="1" dirty="0" smtClean="0">
                <a:solidFill>
                  <a:srgbClr val="E1A177"/>
                </a:solidFill>
                <a:latin typeface="Arial"/>
                <a:cs typeface="Arial"/>
              </a:rPr>
              <a:t> de </a:t>
            </a:r>
            <a:r>
              <a:rPr lang="en-US" sz="5400" b="1" dirty="0" err="1" smtClean="0">
                <a:solidFill>
                  <a:srgbClr val="E1A177"/>
                </a:solidFill>
                <a:latin typeface="Arial"/>
                <a:cs typeface="Arial"/>
              </a:rPr>
              <a:t>Mar</a:t>
            </a:r>
            <a:r>
              <a:rPr lang="en-US" sz="5400" b="1" dirty="0" err="1" smtClean="0">
                <a:solidFill>
                  <a:srgbClr val="E1A177"/>
                </a:solidFill>
                <a:latin typeface="Arial"/>
                <a:cs typeface="Arial"/>
              </a:rPr>
              <a:t>ía</a:t>
            </a:r>
            <a:endParaRPr lang="en-US" sz="5400" b="1" dirty="0">
              <a:solidFill>
                <a:srgbClr val="E1A177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3121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3000"/>
              </a:spcAft>
            </a:pPr>
            <a:r>
              <a:rPr lang="es-ES_tradnl" sz="3600" dirty="0" smtClean="0">
                <a:latin typeface="Arial"/>
                <a:cs typeface="Arial"/>
              </a:rPr>
              <a:t>Paco </a:t>
            </a:r>
            <a:r>
              <a:rPr lang="es-ES_tradnl" sz="3600" dirty="0" err="1" smtClean="0">
                <a:latin typeface="Arial"/>
                <a:cs typeface="Arial"/>
              </a:rPr>
              <a:t>Alguilar</a:t>
            </a:r>
            <a:r>
              <a:rPr lang="es-ES_tradnl" sz="3600" dirty="0" smtClean="0">
                <a:latin typeface="Arial"/>
                <a:cs typeface="Arial"/>
              </a:rPr>
              <a:t> – el hijo de don Silvestre.</a:t>
            </a:r>
          </a:p>
          <a:p>
            <a:pPr>
              <a:spcAft>
                <a:spcPts val="3000"/>
              </a:spcAft>
            </a:pPr>
            <a:r>
              <a:rPr lang="es-ES_tradnl" sz="3600" dirty="0" smtClean="0">
                <a:latin typeface="Arial"/>
                <a:cs typeface="Arial"/>
              </a:rPr>
              <a:t>Don Silvestre – poderoso y candidato de congreso.</a:t>
            </a:r>
            <a:endParaRPr lang="es-ES_tradnl" sz="3600" dirty="0" smtClean="0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en-US" sz="5400" b="1" dirty="0" smtClean="0">
                <a:solidFill>
                  <a:srgbClr val="E1A177"/>
                </a:solidFill>
                <a:latin typeface="Arial"/>
                <a:cs typeface="Arial"/>
              </a:rPr>
              <a:t>3. </a:t>
            </a:r>
            <a:r>
              <a:rPr lang="en-US" sz="5400" b="1" dirty="0" smtClean="0">
                <a:solidFill>
                  <a:srgbClr val="E1A177"/>
                </a:solidFill>
                <a:latin typeface="Arial"/>
                <a:cs typeface="Arial"/>
              </a:rPr>
              <a:t>La </a:t>
            </a:r>
            <a:r>
              <a:rPr lang="en-US" sz="5400" b="1" dirty="0" err="1" smtClean="0">
                <a:solidFill>
                  <a:srgbClr val="E1A177"/>
                </a:solidFill>
                <a:latin typeface="Arial"/>
                <a:cs typeface="Arial"/>
              </a:rPr>
              <a:t>escuela</a:t>
            </a:r>
            <a:r>
              <a:rPr lang="en-US" sz="5400" b="1" dirty="0" smtClean="0">
                <a:solidFill>
                  <a:srgbClr val="E1A177"/>
                </a:solidFill>
                <a:latin typeface="Arial"/>
                <a:cs typeface="Arial"/>
              </a:rPr>
              <a:t> de </a:t>
            </a:r>
            <a:r>
              <a:rPr lang="en-US" sz="5400" b="1" dirty="0" err="1" smtClean="0">
                <a:solidFill>
                  <a:srgbClr val="E1A177"/>
                </a:solidFill>
                <a:latin typeface="Arial"/>
                <a:cs typeface="Arial"/>
              </a:rPr>
              <a:t>Mar</a:t>
            </a:r>
            <a:r>
              <a:rPr lang="en-US" sz="5400" b="1" dirty="0" err="1" smtClean="0">
                <a:solidFill>
                  <a:srgbClr val="E1A177"/>
                </a:solidFill>
                <a:latin typeface="Arial"/>
                <a:cs typeface="Arial"/>
              </a:rPr>
              <a:t>ía</a:t>
            </a:r>
            <a:endParaRPr lang="en-US" sz="5400" b="1" dirty="0">
              <a:solidFill>
                <a:srgbClr val="E1A177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9118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442" y="1165989"/>
            <a:ext cx="8597546" cy="5330241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3000"/>
              </a:spcAft>
            </a:pPr>
            <a:r>
              <a:rPr lang="es-ES_tradnl" sz="3600" dirty="0" smtClean="0">
                <a:latin typeface="Arial"/>
                <a:cs typeface="Arial"/>
              </a:rPr>
              <a:t>Santana le da el reporte y las fotos a Demetrio.</a:t>
            </a:r>
          </a:p>
          <a:p>
            <a:pPr lvl="1">
              <a:spcAft>
                <a:spcPts val="2400"/>
              </a:spcAft>
            </a:pPr>
            <a:r>
              <a:rPr lang="es-ES_tradnl" sz="3400" dirty="0" err="1" smtClean="0">
                <a:solidFill>
                  <a:schemeClr val="tx1"/>
                </a:solidFill>
                <a:latin typeface="Arial"/>
                <a:cs typeface="Arial"/>
              </a:rPr>
              <a:t>Jamie</a:t>
            </a:r>
            <a:r>
              <a:rPr lang="es-ES_tradnl" sz="3400" dirty="0" smtClean="0">
                <a:solidFill>
                  <a:schemeClr val="tx1"/>
                </a:solidFill>
                <a:latin typeface="Arial"/>
                <a:cs typeface="Arial"/>
              </a:rPr>
              <a:t> vive en la casa de Mar</a:t>
            </a:r>
            <a:r>
              <a:rPr lang="es-ES_tradnl" sz="3400" dirty="0" smtClean="0">
                <a:solidFill>
                  <a:schemeClr val="tx1"/>
                </a:solidFill>
                <a:latin typeface="Arial"/>
                <a:cs typeface="Arial"/>
              </a:rPr>
              <a:t>ía.</a:t>
            </a:r>
          </a:p>
          <a:p>
            <a:pPr lvl="1">
              <a:spcAft>
                <a:spcPts val="2400"/>
              </a:spcAft>
            </a:pPr>
            <a:r>
              <a:rPr lang="es-ES_tradnl" sz="3400" dirty="0" err="1" smtClean="0">
                <a:solidFill>
                  <a:schemeClr val="tx1"/>
                </a:solidFill>
                <a:latin typeface="Arial"/>
                <a:cs typeface="Arial"/>
              </a:rPr>
              <a:t>Jamie</a:t>
            </a:r>
            <a:r>
              <a:rPr lang="es-ES_tradnl" sz="3400" dirty="0" smtClean="0">
                <a:solidFill>
                  <a:schemeClr val="tx1"/>
                </a:solidFill>
                <a:latin typeface="Arial"/>
                <a:cs typeface="Arial"/>
              </a:rPr>
              <a:t> está en Querétaro por el verano.</a:t>
            </a:r>
          </a:p>
          <a:p>
            <a:pPr lvl="1">
              <a:spcAft>
                <a:spcPts val="2400"/>
              </a:spcAft>
            </a:pPr>
            <a:r>
              <a:rPr lang="es-ES_tradnl" sz="3400" dirty="0" smtClean="0">
                <a:solidFill>
                  <a:schemeClr val="tx1"/>
                </a:solidFill>
                <a:latin typeface="Arial"/>
                <a:cs typeface="Arial"/>
              </a:rPr>
              <a:t>Ella quiere saber de su bisabuela – La Catrina.</a:t>
            </a:r>
          </a:p>
          <a:p>
            <a:pPr>
              <a:spcAft>
                <a:spcPts val="3000"/>
              </a:spcAft>
            </a:pPr>
            <a:r>
              <a:rPr lang="es-ES_tradnl" sz="3600" dirty="0" smtClean="0">
                <a:latin typeface="Arial"/>
                <a:cs typeface="Arial"/>
              </a:rPr>
              <a:t>Demetrio es responsable de la beca de </a:t>
            </a:r>
            <a:r>
              <a:rPr lang="es-ES_tradnl" sz="3600" dirty="0" err="1" smtClean="0">
                <a:latin typeface="Arial"/>
                <a:cs typeface="Arial"/>
              </a:rPr>
              <a:t>Jamie</a:t>
            </a:r>
            <a:r>
              <a:rPr lang="es-ES_tradnl" sz="3600" dirty="0" smtClean="0">
                <a:latin typeface="Arial"/>
                <a:cs typeface="Arial"/>
              </a:rPr>
              <a:t>.</a:t>
            </a:r>
            <a:endParaRPr lang="es-ES_tradnl" sz="3600" dirty="0" smtClean="0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6000" b="1" dirty="0">
                <a:solidFill>
                  <a:schemeClr val="tx2">
                    <a:lumMod val="90000"/>
                  </a:schemeClr>
                </a:solidFill>
                <a:latin typeface="Arial"/>
                <a:cs typeface="Arial"/>
              </a:rPr>
              <a:t>4</a:t>
            </a:r>
            <a:r>
              <a:rPr lang="en-US" sz="6000" b="1" dirty="0" smtClean="0">
                <a:solidFill>
                  <a:schemeClr val="tx2">
                    <a:lumMod val="90000"/>
                  </a:schemeClr>
                </a:solidFill>
                <a:latin typeface="Arial"/>
                <a:cs typeface="Arial"/>
              </a:rPr>
              <a:t>. </a:t>
            </a:r>
            <a:r>
              <a:rPr lang="en-US" sz="6000" b="1" dirty="0" smtClean="0">
                <a:solidFill>
                  <a:schemeClr val="tx2">
                    <a:lumMod val="90000"/>
                  </a:schemeClr>
                </a:solidFill>
                <a:latin typeface="Arial"/>
                <a:cs typeface="Arial"/>
              </a:rPr>
              <a:t>La </a:t>
            </a:r>
            <a:r>
              <a:rPr lang="en-US" sz="6000" b="1" dirty="0" err="1" smtClean="0">
                <a:solidFill>
                  <a:schemeClr val="tx2">
                    <a:lumMod val="90000"/>
                  </a:schemeClr>
                </a:solidFill>
                <a:latin typeface="Arial"/>
                <a:cs typeface="Arial"/>
              </a:rPr>
              <a:t>biblioteca</a:t>
            </a:r>
            <a:endParaRPr lang="en-US" sz="6000" b="1" dirty="0">
              <a:solidFill>
                <a:schemeClr val="tx2">
                  <a:lumMod val="9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7075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1304"/>
            <a:ext cx="8229600" cy="4034696"/>
          </a:xfrm>
        </p:spPr>
        <p:txBody>
          <a:bodyPr>
            <a:normAutofit/>
          </a:bodyPr>
          <a:lstStyle/>
          <a:p>
            <a:pPr>
              <a:spcAft>
                <a:spcPts val="3000"/>
              </a:spcAft>
            </a:pPr>
            <a:r>
              <a:rPr lang="es-ES_tradnl" sz="3600" dirty="0" smtClean="0">
                <a:latin typeface="Arial"/>
                <a:cs typeface="Arial"/>
              </a:rPr>
              <a:t>#40 – Casa caf</a:t>
            </a:r>
            <a:r>
              <a:rPr lang="es-ES_tradnl" sz="3600" dirty="0" smtClean="0">
                <a:latin typeface="Arial"/>
                <a:cs typeface="Arial"/>
              </a:rPr>
              <a:t>é</a:t>
            </a:r>
          </a:p>
          <a:p>
            <a:pPr>
              <a:spcAft>
                <a:spcPts val="3000"/>
              </a:spcAft>
            </a:pPr>
            <a:r>
              <a:rPr lang="es-ES_tradnl" sz="3600" dirty="0" smtClean="0">
                <a:latin typeface="Arial"/>
                <a:cs typeface="Arial"/>
              </a:rPr>
              <a:t>Don Silvestre mira la casa</a:t>
            </a:r>
            <a:endParaRPr lang="es-ES_tradnl" sz="3600" dirty="0" smtClean="0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371600"/>
          </a:xfrm>
        </p:spPr>
        <p:txBody>
          <a:bodyPr anchor="ctr">
            <a:normAutofit fontScale="90000"/>
          </a:bodyPr>
          <a:lstStyle/>
          <a:p>
            <a:r>
              <a:rPr lang="en-US" sz="6000" b="1" dirty="0">
                <a:solidFill>
                  <a:srgbClr val="B47CF2"/>
                </a:solidFill>
                <a:latin typeface="Arial"/>
                <a:cs typeface="Arial"/>
              </a:rPr>
              <a:t>5</a:t>
            </a:r>
            <a:r>
              <a:rPr lang="en-US" sz="6000" b="1" dirty="0" smtClean="0">
                <a:solidFill>
                  <a:srgbClr val="B47CF2"/>
                </a:solidFill>
                <a:latin typeface="Arial"/>
                <a:cs typeface="Arial"/>
              </a:rPr>
              <a:t>. </a:t>
            </a:r>
            <a:r>
              <a:rPr lang="en-US" sz="6000" b="1" dirty="0" err="1" smtClean="0">
                <a:solidFill>
                  <a:srgbClr val="B47CF2"/>
                </a:solidFill>
                <a:latin typeface="Arial"/>
                <a:cs typeface="Arial"/>
              </a:rPr>
              <a:t>Afuera</a:t>
            </a:r>
            <a:r>
              <a:rPr lang="en-US" sz="6000" b="1" dirty="0" smtClean="0">
                <a:solidFill>
                  <a:srgbClr val="B47CF2"/>
                </a:solidFill>
                <a:latin typeface="Arial"/>
                <a:cs typeface="Arial"/>
              </a:rPr>
              <a:t> de la casa de Los Linares</a:t>
            </a:r>
            <a:endParaRPr lang="en-US" sz="6000" b="1" dirty="0">
              <a:solidFill>
                <a:srgbClr val="B47CF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6894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Paper.thmx</Template>
  <TotalTime>190</TotalTime>
  <Words>342</Words>
  <Application>Microsoft Macintosh PowerPoint</Application>
  <PresentationFormat>On-screen Show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Paper</vt:lpstr>
      <vt:lpstr>La Catrina</vt:lpstr>
      <vt:lpstr>1. La casa de los Navarro</vt:lpstr>
      <vt:lpstr>1. La casa de los Navarro</vt:lpstr>
      <vt:lpstr>1. La casa de los Navarro</vt:lpstr>
      <vt:lpstr>2. La casa de María</vt:lpstr>
      <vt:lpstr>3. La escuela de María</vt:lpstr>
      <vt:lpstr>3. La escuela de María</vt:lpstr>
      <vt:lpstr>4. La biblioteca</vt:lpstr>
      <vt:lpstr>5. Afuera de la casa de Los Linares</vt:lpstr>
      <vt:lpstr>6. Para entender mejor</vt:lpstr>
      <vt:lpstr>6. Para entender mejor</vt:lpstr>
    </vt:vector>
  </TitlesOfParts>
  <Company>Wachusett Regional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Catrina</dc:title>
  <dc:creator>K Cross</dc:creator>
  <cp:lastModifiedBy>K Cross</cp:lastModifiedBy>
  <cp:revision>11</cp:revision>
  <dcterms:created xsi:type="dcterms:W3CDTF">2016-09-14T15:28:33Z</dcterms:created>
  <dcterms:modified xsi:type="dcterms:W3CDTF">2016-09-23T15:43:08Z</dcterms:modified>
</cp:coreProperties>
</file>